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8" r:id="rId3"/>
    <p:sldId id="271" r:id="rId4"/>
    <p:sldId id="257" r:id="rId5"/>
    <p:sldId id="258" r:id="rId6"/>
    <p:sldId id="259" r:id="rId7"/>
    <p:sldId id="260" r:id="rId8"/>
    <p:sldId id="261" r:id="rId9"/>
    <p:sldId id="262" r:id="rId10"/>
    <p:sldId id="264" r:id="rId11"/>
    <p:sldId id="263" r:id="rId12"/>
    <p:sldId id="265" r:id="rId13"/>
    <p:sldId id="266" r:id="rId14"/>
    <p:sldId id="270" r:id="rId15"/>
    <p:sldId id="269" r:id="rId16"/>
    <p:sldId id="26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7" autoAdjust="0"/>
    <p:restoredTop sz="94569" autoAdjust="0"/>
  </p:normalViewPr>
  <p:slideViewPr>
    <p:cSldViewPr>
      <p:cViewPr varScale="1">
        <p:scale>
          <a:sx n="66" d="100"/>
          <a:sy n="66" d="100"/>
        </p:scale>
        <p:origin x="-1068" y="-96"/>
      </p:cViewPr>
      <p:guideLst>
        <p:guide orient="horz" pos="2160"/>
        <p:guide pos="2880"/>
      </p:guideLst>
    </p:cSldViewPr>
  </p:slideViewPr>
  <p:outlineViewPr>
    <p:cViewPr>
      <p:scale>
        <a:sx n="33" d="100"/>
        <a:sy n="33" d="100"/>
      </p:scale>
      <p:origin x="240" y="12888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D2F4769-D34E-4666-A14D-D13899F77B16}" type="datetimeFigureOut">
              <a:rPr lang="en-US" smtClean="0"/>
              <a:pPr/>
              <a:t>12/31/2020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1EF18C9-C09D-4CB1-B5D6-6F93507B25C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D2F4769-D34E-4666-A14D-D13899F77B16}" type="datetimeFigureOut">
              <a:rPr lang="en-US" smtClean="0"/>
              <a:pPr/>
              <a:t>12/31/2020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EF18C9-C09D-4CB1-B5D6-6F93507B25C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4D2F4769-D34E-4666-A14D-D13899F77B16}" type="datetimeFigureOut">
              <a:rPr lang="en-US" smtClean="0"/>
              <a:pPr/>
              <a:t>12/31/2020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1EF18C9-C09D-4CB1-B5D6-6F93507B25C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D2F4769-D34E-4666-A14D-D13899F77B16}" type="datetimeFigureOut">
              <a:rPr lang="en-US" smtClean="0"/>
              <a:pPr/>
              <a:t>12/31/2020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1EF18C9-C09D-4CB1-B5D6-6F93507B25C5}"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4D2F4769-D34E-4666-A14D-D13899F77B16}" type="datetimeFigureOut">
              <a:rPr lang="en-US" smtClean="0"/>
              <a:pPr/>
              <a:t>12/31/2020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1EF18C9-C09D-4CB1-B5D6-6F93507B25C5}"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4D2F4769-D34E-4666-A14D-D13899F77B16}" type="datetimeFigureOut">
              <a:rPr lang="en-US" smtClean="0"/>
              <a:pPr/>
              <a:t>12/31/2020</a:t>
            </a:fld>
            <a:endParaRPr lang="en-US"/>
          </a:p>
        </p:txBody>
      </p:sp>
      <p:sp>
        <p:nvSpPr>
          <p:cNvPr id="10" name="Slide Number Placeholder 9"/>
          <p:cNvSpPr>
            <a:spLocks noGrp="1"/>
          </p:cNvSpPr>
          <p:nvPr>
            <p:ph type="sldNum" sz="quarter" idx="16"/>
          </p:nvPr>
        </p:nvSpPr>
        <p:spPr/>
        <p:txBody>
          <a:bodyPr rtlCol="0"/>
          <a:lstStyle/>
          <a:p>
            <a:fld id="{A1EF18C9-C09D-4CB1-B5D6-6F93507B25C5}"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D2F4769-D34E-4666-A14D-D13899F77B16}" type="datetimeFigureOut">
              <a:rPr lang="en-US" smtClean="0"/>
              <a:pPr/>
              <a:t>12/31/2020</a:t>
            </a:fld>
            <a:endParaRPr lang="en-US"/>
          </a:p>
        </p:txBody>
      </p:sp>
      <p:sp>
        <p:nvSpPr>
          <p:cNvPr id="12" name="Slide Number Placeholder 11"/>
          <p:cNvSpPr>
            <a:spLocks noGrp="1"/>
          </p:cNvSpPr>
          <p:nvPr>
            <p:ph type="sldNum" sz="quarter" idx="16"/>
          </p:nvPr>
        </p:nvSpPr>
        <p:spPr/>
        <p:txBody>
          <a:bodyPr rtlCol="0"/>
          <a:lstStyle/>
          <a:p>
            <a:fld id="{A1EF18C9-C09D-4CB1-B5D6-6F93507B25C5}"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D2F4769-D34E-4666-A14D-D13899F77B16}" type="datetimeFigureOut">
              <a:rPr lang="en-US" smtClean="0"/>
              <a:pPr/>
              <a:t>12/31/2020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1EF18C9-C09D-4CB1-B5D6-6F93507B25C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F4769-D34E-4666-A14D-D13899F77B16}" type="datetimeFigureOut">
              <a:rPr lang="en-US" smtClean="0"/>
              <a:pPr/>
              <a:t>12/31/2020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1EF18C9-C09D-4CB1-B5D6-6F93507B25C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D2F4769-D34E-4666-A14D-D13899F77B16}" type="datetimeFigureOut">
              <a:rPr lang="en-US" smtClean="0"/>
              <a:pPr/>
              <a:t>12/31/2020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1EF18C9-C09D-4CB1-B5D6-6F93507B25C5}"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4D2F4769-D34E-4666-A14D-D13899F77B16}" type="datetimeFigureOut">
              <a:rPr lang="en-US" smtClean="0"/>
              <a:pPr/>
              <a:t>12/31/2020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1EF18C9-C09D-4CB1-B5D6-6F93507B25C5}"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D2F4769-D34E-4666-A14D-D13899F77B16}" type="datetimeFigureOut">
              <a:rPr lang="en-US" smtClean="0"/>
              <a:pPr/>
              <a:t>12/31/2020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1EF18C9-C09D-4CB1-B5D6-6F93507B25C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E:\POWEPOINT THEMES\3-glass-apples-red-yellow-green-backgrounds-wallpaper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ctrTitle"/>
          </p:nvPr>
        </p:nvSpPr>
        <p:spPr>
          <a:xfrm>
            <a:off x="1143000" y="228600"/>
            <a:ext cx="7772400" cy="1470025"/>
          </a:xfrm>
        </p:spPr>
        <p:txBody>
          <a:bodyPr>
            <a:normAutofit/>
          </a:bodyPr>
          <a:lstStyle/>
          <a:p>
            <a:r>
              <a:rPr lang="en-US" sz="6600" dirty="0" smtClean="0">
                <a:solidFill>
                  <a:srgbClr val="0070C0"/>
                </a:solidFill>
              </a:rPr>
              <a:t>GOOD MORNING</a:t>
            </a:r>
            <a:endParaRPr lang="en-US" sz="6600" dirty="0">
              <a:solidFill>
                <a:srgbClr val="0070C0"/>
              </a:solidFill>
            </a:endParaRPr>
          </a:p>
        </p:txBody>
      </p:sp>
      <p:sp>
        <p:nvSpPr>
          <p:cNvPr id="3" name="Subtitle 2"/>
          <p:cNvSpPr>
            <a:spLocks noGrp="1"/>
          </p:cNvSpPr>
          <p:nvPr>
            <p:ph type="subTitle" idx="1"/>
          </p:nvPr>
        </p:nvSpPr>
        <p:spPr/>
        <p:txBody>
          <a:bodyPr/>
          <a:lstStyle/>
          <a:p>
            <a:endParaRPr lang="en-US"/>
          </a:p>
        </p:txBody>
      </p:sp>
    </p:spTree>
  </p:cSld>
  <p:clrMapOvr>
    <a:masterClrMapping/>
  </p:clrMapOvr>
  <p:transition>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Tools for measurement</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sz="3200" dirty="0" smtClean="0">
                <a:latin typeface="Times New Roman" pitchFamily="18" charset="0"/>
                <a:cs typeface="Times New Roman" pitchFamily="18" charset="0"/>
              </a:rPr>
              <a:t>Rate</a:t>
            </a:r>
          </a:p>
          <a:p>
            <a:pPr>
              <a:lnSpc>
                <a:spcPct val="150000"/>
              </a:lnSpc>
            </a:pPr>
            <a:r>
              <a:rPr lang="en-US" sz="3200" dirty="0" smtClean="0">
                <a:latin typeface="Times New Roman" pitchFamily="18" charset="0"/>
                <a:cs typeface="Times New Roman" pitchFamily="18" charset="0"/>
              </a:rPr>
              <a:t>Ratio</a:t>
            </a:r>
          </a:p>
          <a:p>
            <a:pPr>
              <a:lnSpc>
                <a:spcPct val="150000"/>
              </a:lnSpc>
            </a:pPr>
            <a:r>
              <a:rPr lang="en-US" sz="3200" dirty="0" smtClean="0">
                <a:latin typeface="Times New Roman" pitchFamily="18" charset="0"/>
                <a:cs typeface="Times New Roman" pitchFamily="18" charset="0"/>
              </a:rPr>
              <a:t>proportions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RATE</a:t>
            </a:r>
            <a:endParaRPr lang="en-US" dirty="0"/>
          </a:p>
        </p:txBody>
      </p:sp>
      <p:sp>
        <p:nvSpPr>
          <p:cNvPr id="3" name="Content Placeholder 2"/>
          <p:cNvSpPr>
            <a:spLocks noGrp="1"/>
          </p:cNvSpPr>
          <p:nvPr>
            <p:ph sz="quarter" idx="1"/>
          </p:nvPr>
        </p:nvSpPr>
        <p:spPr>
          <a:xfrm>
            <a:off x="612648" y="1600200"/>
            <a:ext cx="8153400" cy="5257800"/>
          </a:xfrm>
        </p:spPr>
        <p:txBody>
          <a:bodyPr>
            <a:normAutofit lnSpcReduction="10000"/>
          </a:bodyPr>
          <a:lstStyle/>
          <a:p>
            <a:pPr algn="just">
              <a:lnSpc>
                <a:spcPct val="150000"/>
              </a:lnSpc>
            </a:pPr>
            <a:r>
              <a:rPr lang="en-US" sz="3200" dirty="0" smtClean="0">
                <a:latin typeface="Times New Roman" pitchFamily="18" charset="0"/>
                <a:cs typeface="Times New Roman" pitchFamily="18" charset="0"/>
              </a:rPr>
              <a:t>A rate measures the occurrence of some particular event in a population during a given period of time.</a:t>
            </a:r>
          </a:p>
          <a:p>
            <a:pPr algn="just">
              <a:lnSpc>
                <a:spcPct val="150000"/>
              </a:lnSpc>
              <a:buNone/>
            </a:pPr>
            <a:r>
              <a:rPr lang="en-US" sz="3200" u="sng" dirty="0" smtClean="0">
                <a:latin typeface="Times New Roman" pitchFamily="18" charset="0"/>
                <a:cs typeface="Times New Roman" pitchFamily="18" charset="0"/>
              </a:rPr>
              <a:t>TYPES</a:t>
            </a:r>
          </a:p>
          <a:p>
            <a:pPr algn="just">
              <a:lnSpc>
                <a:spcPct val="150000"/>
              </a:lnSpc>
            </a:pPr>
            <a:r>
              <a:rPr lang="en-US" sz="3200" dirty="0" smtClean="0">
                <a:latin typeface="Times New Roman" pitchFamily="18" charset="0"/>
                <a:cs typeface="Times New Roman" pitchFamily="18" charset="0"/>
              </a:rPr>
              <a:t>Crude rates</a:t>
            </a:r>
          </a:p>
          <a:p>
            <a:pPr algn="just">
              <a:lnSpc>
                <a:spcPct val="150000"/>
              </a:lnSpc>
            </a:pPr>
            <a:r>
              <a:rPr lang="en-US" sz="3200" dirty="0" smtClean="0">
                <a:latin typeface="Times New Roman" pitchFamily="18" charset="0"/>
                <a:cs typeface="Times New Roman" pitchFamily="18" charset="0"/>
              </a:rPr>
              <a:t>Specific rates</a:t>
            </a:r>
          </a:p>
          <a:p>
            <a:pPr algn="just">
              <a:lnSpc>
                <a:spcPct val="150000"/>
              </a:lnSpc>
            </a:pPr>
            <a:r>
              <a:rPr lang="en-US" sz="3200" dirty="0" smtClean="0">
                <a:latin typeface="Times New Roman" pitchFamily="18" charset="0"/>
                <a:cs typeface="Times New Roman" pitchFamily="18" charset="0"/>
              </a:rPr>
              <a:t>Standardized rates</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RATIO</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sz="3200" dirty="0" smtClean="0">
                <a:latin typeface="Times New Roman" pitchFamily="18" charset="0"/>
                <a:cs typeface="Times New Roman" pitchFamily="18" charset="0"/>
              </a:rPr>
              <a:t>It expresses a relation in size between two random quantities.</a:t>
            </a:r>
          </a:p>
          <a:p>
            <a:pPr>
              <a:lnSpc>
                <a:spcPct val="150000"/>
              </a:lnSpc>
            </a:pPr>
            <a:r>
              <a:rPr lang="en-US" sz="3200" dirty="0" smtClean="0">
                <a:latin typeface="Times New Roman" pitchFamily="18" charset="0"/>
                <a:cs typeface="Times New Roman" pitchFamily="18" charset="0"/>
              </a:rPr>
              <a:t>E.g. Sex ratio, doctor – population/ nurse –patient ratio etc.</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PROPORTION</a:t>
            </a:r>
            <a:endParaRPr lang="en-US" dirty="0"/>
          </a:p>
        </p:txBody>
      </p:sp>
      <p:sp>
        <p:nvSpPr>
          <p:cNvPr id="3" name="Content Placeholder 2"/>
          <p:cNvSpPr>
            <a:spLocks noGrp="1"/>
          </p:cNvSpPr>
          <p:nvPr>
            <p:ph sz="quarter" idx="1"/>
          </p:nvPr>
        </p:nvSpPr>
        <p:spPr/>
        <p:txBody>
          <a:bodyPr>
            <a:normAutofit/>
          </a:bodyPr>
          <a:lstStyle/>
          <a:p>
            <a:pPr algn="just">
              <a:lnSpc>
                <a:spcPct val="150000"/>
              </a:lnSpc>
            </a:pPr>
            <a:r>
              <a:rPr lang="en-US" sz="3200" dirty="0" smtClean="0">
                <a:latin typeface="Times New Roman" pitchFamily="18" charset="0"/>
                <a:cs typeface="Times New Roman" pitchFamily="18" charset="0"/>
              </a:rPr>
              <a:t>A proportion is a ratio which indicates the relation in magnitude of a part of the whole . It is usually expressed as percentage.</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DISCUSSION</a:t>
            </a:r>
            <a:endParaRPr lang="en-US" dirty="0"/>
          </a:p>
        </p:txBody>
      </p:sp>
      <p:pic>
        <p:nvPicPr>
          <p:cNvPr id="2050" name="Picture 2" descr="C:\Users\User\Desktop\discussing.jpg"/>
          <p:cNvPicPr>
            <a:picLocks noGrp="1" noChangeAspect="1" noChangeArrowheads="1"/>
          </p:cNvPicPr>
          <p:nvPr>
            <p:ph sz="quarter" idx="1"/>
          </p:nvPr>
        </p:nvPicPr>
        <p:blipFill>
          <a:blip r:embed="rId2" cstate="print"/>
          <a:srcRect/>
          <a:stretch>
            <a:fillRect/>
          </a:stretch>
        </p:blipFill>
        <p:spPr bwMode="auto">
          <a:xfrm>
            <a:off x="66674" y="1295400"/>
            <a:ext cx="8924925" cy="55626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LITERATURE REVIEW</a:t>
            </a:r>
            <a:endParaRPr lang="en-US" dirty="0"/>
          </a:p>
        </p:txBody>
      </p:sp>
      <p:sp>
        <p:nvSpPr>
          <p:cNvPr id="3" name="Content Placeholder 2"/>
          <p:cNvSpPr>
            <a:spLocks noGrp="1"/>
          </p:cNvSpPr>
          <p:nvPr>
            <p:ph sz="quarter" idx="1"/>
          </p:nvPr>
        </p:nvSpPr>
        <p:spPr>
          <a:xfrm>
            <a:off x="-152400" y="1143000"/>
            <a:ext cx="9296400" cy="6019800"/>
          </a:xfrm>
        </p:spPr>
        <p:style>
          <a:lnRef idx="2">
            <a:schemeClr val="accent1"/>
          </a:lnRef>
          <a:fillRef idx="1">
            <a:schemeClr val="lt1"/>
          </a:fillRef>
          <a:effectRef idx="0">
            <a:schemeClr val="accent1"/>
          </a:effectRef>
          <a:fontRef idx="minor">
            <a:schemeClr val="dk1"/>
          </a:fontRef>
        </p:style>
        <p:txBody>
          <a:bodyPr>
            <a:normAutofit fontScale="77500" lnSpcReduction="20000"/>
          </a:bodyPr>
          <a:lstStyle/>
          <a:p>
            <a:pPr algn="just"/>
            <a:r>
              <a:rPr lang="en-US" smtClean="0"/>
              <a:t>An article on </a:t>
            </a:r>
            <a:r>
              <a:rPr lang="en-US" dirty="0" smtClean="0"/>
              <a:t>“A Policy Brief -Climate Change and Epidemiology” was published in the Journal of  Epidemiology , </a:t>
            </a:r>
            <a:r>
              <a:rPr lang="en-US" dirty="0" smtClean="0">
                <a:solidFill>
                  <a:srgbClr val="002060"/>
                </a:solidFill>
              </a:rPr>
              <a:t>January 2019 - Volume 30-Issue 1. This was published by Al-</a:t>
            </a:r>
            <a:r>
              <a:rPr lang="en-US" dirty="0" err="1" smtClean="0">
                <a:solidFill>
                  <a:srgbClr val="002060"/>
                </a:solidFill>
              </a:rPr>
              <a:t>Delaimy</a:t>
            </a:r>
            <a:r>
              <a:rPr lang="en-US" dirty="0" smtClean="0">
                <a:solidFill>
                  <a:srgbClr val="002060"/>
                </a:solidFill>
              </a:rPr>
              <a:t>, </a:t>
            </a:r>
            <a:r>
              <a:rPr lang="en-US" dirty="0" err="1" smtClean="0">
                <a:solidFill>
                  <a:srgbClr val="002060"/>
                </a:solidFill>
              </a:rPr>
              <a:t>Wael</a:t>
            </a:r>
            <a:r>
              <a:rPr lang="en-US" dirty="0" smtClean="0">
                <a:solidFill>
                  <a:srgbClr val="002060"/>
                </a:solidFill>
              </a:rPr>
              <a:t> K. </a:t>
            </a:r>
            <a:r>
              <a:rPr lang="en-US" dirty="0" err="1" smtClean="0">
                <a:solidFill>
                  <a:srgbClr val="002060"/>
                </a:solidFill>
              </a:rPr>
              <a:t>Krzyzanowski</a:t>
            </a:r>
            <a:r>
              <a:rPr lang="en-US" dirty="0" smtClean="0">
                <a:solidFill>
                  <a:srgbClr val="002060"/>
                </a:solidFill>
              </a:rPr>
              <a:t>, and Michal. </a:t>
            </a:r>
          </a:p>
          <a:p>
            <a:pPr algn="just">
              <a:lnSpc>
                <a:spcPct val="170000"/>
              </a:lnSpc>
            </a:pPr>
            <a:r>
              <a:rPr lang="en-US" b="1" dirty="0" smtClean="0"/>
              <a:t>  </a:t>
            </a:r>
            <a:r>
              <a:rPr lang="en-US" dirty="0" smtClean="0"/>
              <a:t>This Policy Brief encourages policy-makers to work with epidemiologists to allow their contribution at different stages of the policy cycle. There is an urgent need for evidence-based policies that efficiently focus resources and better protect communities against risk factors. This is essential if morbidity and mortality associated with climate change are to be minimized. They  also urge epidemiologists to collaborate with researchers to develop systems-based methods and approaches to manage existing and emerging climate-sensitive health risks. </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438400" y="4267200"/>
            <a:ext cx="6705600" cy="1020837"/>
          </a:xfrm>
        </p:spPr>
        <p:txBody>
          <a:bodyPr>
            <a:noAutofit/>
          </a:bodyPr>
          <a:lstStyle/>
          <a:p>
            <a:pPr algn="r"/>
            <a:r>
              <a:rPr lang="en-US" sz="3600" dirty="0" smtClean="0"/>
              <a:t>PRESENTED BY</a:t>
            </a:r>
          </a:p>
          <a:p>
            <a:pPr algn="r"/>
            <a:r>
              <a:rPr lang="en-US" sz="3600" dirty="0" smtClean="0"/>
              <a:t>VINITHA DAVID V</a:t>
            </a:r>
            <a:endParaRPr lang="en-US" sz="3600" dirty="0"/>
          </a:p>
        </p:txBody>
      </p:sp>
      <p:sp>
        <p:nvSpPr>
          <p:cNvPr id="4" name="Rectangle 3"/>
          <p:cNvSpPr/>
          <p:nvPr/>
        </p:nvSpPr>
        <p:spPr>
          <a:xfrm>
            <a:off x="1752600" y="2209800"/>
            <a:ext cx="6705600" cy="923330"/>
          </a:xfrm>
          <a:prstGeom prst="rect">
            <a:avLst/>
          </a:prstGeom>
          <a:solidFill>
            <a:srgbClr val="FFC000"/>
          </a:solidFill>
          <a:ln>
            <a:solidFill>
              <a:schemeClr val="bg1"/>
            </a:solidFill>
          </a:ln>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spc="50" dirty="0" smtClean="0">
                <a:ln w="11430"/>
                <a:solidFill>
                  <a:srgbClr val="002060"/>
                </a:solidFill>
                <a:effectLst>
                  <a:outerShdw blurRad="76200" dist="50800" dir="5400000" algn="tl" rotWithShape="0">
                    <a:srgbClr val="000000">
                      <a:alpha val="65000"/>
                    </a:srgbClr>
                  </a:outerShdw>
                </a:effectLst>
              </a:rPr>
              <a:t>EPIDEMIOLOGY</a:t>
            </a:r>
            <a:endParaRPr lang="en-US" sz="5400" b="1" spc="50" dirty="0">
              <a:ln w="11430"/>
              <a:solidFill>
                <a:srgbClr val="002060"/>
              </a:soli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endParaRPr lang="en-US"/>
          </a:p>
        </p:txBody>
      </p:sp>
      <p:pic>
        <p:nvPicPr>
          <p:cNvPr id="1026" name="Picture 2" descr=" describe the natural history of diseases&#10; explore disease causality&#10;- direct: biological mechanisms of disease&#10;- indire..."/>
          <p:cNvPicPr>
            <a:picLocks noChangeAspect="1" noChangeArrowheads="1"/>
          </p:cNvPicPr>
          <p:nvPr/>
        </p:nvPicPr>
        <p:blipFill>
          <a:blip r:embed="rId2" cstate="print"/>
          <a:srcRect/>
          <a:stretch>
            <a:fillRect/>
          </a:stretch>
        </p:blipFill>
        <p:spPr bwMode="auto">
          <a:xfrm>
            <a:off x="609600" y="152400"/>
            <a:ext cx="8229600" cy="8001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EPIDEMIOLOGY- DEFINITION</a:t>
            </a:r>
            <a:endParaRPr lang="en-US" dirty="0"/>
          </a:p>
        </p:txBody>
      </p:sp>
      <p:sp>
        <p:nvSpPr>
          <p:cNvPr id="3" name="Content Placeholder 2"/>
          <p:cNvSpPr>
            <a:spLocks noGrp="1"/>
          </p:cNvSpPr>
          <p:nvPr>
            <p:ph sz="quarter" idx="1"/>
          </p:nvPr>
        </p:nvSpPr>
        <p:spPr/>
        <p:txBody>
          <a:bodyPr/>
          <a:lstStyle/>
          <a:p>
            <a:pPr algn="just">
              <a:lnSpc>
                <a:spcPct val="150000"/>
              </a:lnSpc>
            </a:pPr>
            <a:r>
              <a:rPr lang="en-US" sz="3200" dirty="0" smtClean="0">
                <a:latin typeface="Times New Roman" pitchFamily="18" charset="0"/>
                <a:cs typeface="Times New Roman" pitchFamily="18" charset="0"/>
              </a:rPr>
              <a:t>The study of the distribution and determinants of health related states or events in specified populations, and the application of this study to the control of health problems.</a:t>
            </a:r>
          </a:p>
          <a:p>
            <a:pPr algn="just">
              <a:buNone/>
            </a:pPr>
            <a:r>
              <a:rPr lang="en-US" b="1" dirty="0" smtClean="0"/>
              <a:t>                                            JOHN M. LAST</a:t>
            </a:r>
            <a:endParaRPr 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COMPONENTS</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sz="3200" dirty="0" smtClean="0">
                <a:latin typeface="Times New Roman" pitchFamily="18" charset="0"/>
                <a:cs typeface="Times New Roman" pitchFamily="18" charset="0"/>
              </a:rPr>
              <a:t>Disease frequency</a:t>
            </a:r>
          </a:p>
          <a:p>
            <a:pPr>
              <a:lnSpc>
                <a:spcPct val="150000"/>
              </a:lnSpc>
            </a:pPr>
            <a:r>
              <a:rPr lang="en-US" sz="3200" dirty="0" smtClean="0">
                <a:latin typeface="Times New Roman" pitchFamily="18" charset="0"/>
                <a:cs typeface="Times New Roman" pitchFamily="18" charset="0"/>
              </a:rPr>
              <a:t>Distribution of disease</a:t>
            </a:r>
          </a:p>
          <a:p>
            <a:pPr>
              <a:lnSpc>
                <a:spcPct val="150000"/>
              </a:lnSpc>
            </a:pPr>
            <a:r>
              <a:rPr lang="en-US" sz="3200" dirty="0" smtClean="0">
                <a:latin typeface="Times New Roman" pitchFamily="18" charset="0"/>
                <a:cs typeface="Times New Roman" pitchFamily="18" charset="0"/>
              </a:rPr>
              <a:t>Determinants of disease</a:t>
            </a: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AIMS OF EPIDEMIOLGY</a:t>
            </a:r>
            <a:endParaRPr lang="en-US" dirty="0"/>
          </a:p>
        </p:txBody>
      </p:sp>
      <p:sp>
        <p:nvSpPr>
          <p:cNvPr id="3" name="Content Placeholder 2"/>
          <p:cNvSpPr>
            <a:spLocks noGrp="1"/>
          </p:cNvSpPr>
          <p:nvPr>
            <p:ph sz="quarter" idx="1"/>
          </p:nvPr>
        </p:nvSpPr>
        <p:spPr>
          <a:xfrm>
            <a:off x="0" y="1752600"/>
            <a:ext cx="8915400" cy="4495800"/>
          </a:xfrm>
        </p:spPr>
        <p:txBody>
          <a:bodyPr>
            <a:noAutofit/>
          </a:bodyPr>
          <a:lstStyle/>
          <a:p>
            <a:pPr algn="just"/>
            <a:r>
              <a:rPr lang="en-US" sz="3200" dirty="0" smtClean="0">
                <a:latin typeface="Times New Roman" pitchFamily="18" charset="0"/>
                <a:cs typeface="Times New Roman" pitchFamily="18" charset="0"/>
              </a:rPr>
              <a:t>To describe the distribution and magnitude of health and disease problems in human populations.</a:t>
            </a:r>
          </a:p>
          <a:p>
            <a:pPr algn="just"/>
            <a:r>
              <a:rPr lang="en-US" sz="3200" dirty="0" smtClean="0">
                <a:latin typeface="Times New Roman" pitchFamily="18" charset="0"/>
                <a:cs typeface="Times New Roman" pitchFamily="18" charset="0"/>
              </a:rPr>
              <a:t>To identify etiological factors in the pathogenesis of disease.</a:t>
            </a:r>
          </a:p>
          <a:p>
            <a:pPr algn="just"/>
            <a:r>
              <a:rPr lang="en-US" sz="3200" dirty="0" smtClean="0">
                <a:latin typeface="Times New Roman" pitchFamily="18" charset="0"/>
                <a:cs typeface="Times New Roman" pitchFamily="18" charset="0"/>
              </a:rPr>
              <a:t>To provide data essential to the planning , implementation and evaluation of services for the prevention , control and treatment of disease and to the setting up of priorities among those services.</a:t>
            </a:r>
          </a:p>
          <a:p>
            <a:pPr algn="just"/>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EPIDEMIOLOGICAL APPROACH</a:t>
            </a:r>
            <a:endParaRPr lang="en-US" dirty="0"/>
          </a:p>
        </p:txBody>
      </p:sp>
      <p:sp>
        <p:nvSpPr>
          <p:cNvPr id="3" name="Content Placeholder 2"/>
          <p:cNvSpPr>
            <a:spLocks noGrp="1"/>
          </p:cNvSpPr>
          <p:nvPr>
            <p:ph sz="quarter" idx="1"/>
          </p:nvPr>
        </p:nvSpPr>
        <p:spPr/>
        <p:txBody>
          <a:bodyPr>
            <a:normAutofit lnSpcReduction="10000"/>
          </a:bodyPr>
          <a:lstStyle/>
          <a:p>
            <a:pPr algn="ctr">
              <a:lnSpc>
                <a:spcPct val="150000"/>
              </a:lnSpc>
              <a:buNone/>
            </a:pPr>
            <a:r>
              <a:rPr lang="en-US" sz="3200" u="sng" dirty="0" smtClean="0">
                <a:latin typeface="Times New Roman" pitchFamily="18" charset="0"/>
                <a:cs typeface="Times New Roman" pitchFamily="18" charset="0"/>
              </a:rPr>
              <a:t>MAJOR FOUNDATIONS OF EPIDEMIOLOGICAL APPROACH</a:t>
            </a:r>
          </a:p>
          <a:p>
            <a:pPr>
              <a:lnSpc>
                <a:spcPct val="150000"/>
              </a:lnSpc>
            </a:pPr>
            <a:r>
              <a:rPr lang="en-US" sz="3200" dirty="0" smtClean="0">
                <a:solidFill>
                  <a:srgbClr val="C00000"/>
                </a:solidFill>
                <a:latin typeface="Times New Roman" pitchFamily="18" charset="0"/>
                <a:cs typeface="Times New Roman" pitchFamily="18" charset="0"/>
              </a:rPr>
              <a:t>Asking questions:- </a:t>
            </a:r>
            <a:r>
              <a:rPr lang="en-US" sz="3200" dirty="0" smtClean="0">
                <a:latin typeface="Times New Roman" pitchFamily="18" charset="0"/>
                <a:cs typeface="Times New Roman" pitchFamily="18" charset="0"/>
              </a:rPr>
              <a:t>related to health events and health action</a:t>
            </a:r>
          </a:p>
          <a:p>
            <a:pPr>
              <a:lnSpc>
                <a:spcPct val="150000"/>
              </a:lnSpc>
            </a:pPr>
            <a:r>
              <a:rPr lang="en-US" sz="3200" dirty="0" smtClean="0">
                <a:solidFill>
                  <a:srgbClr val="C00000"/>
                </a:solidFill>
                <a:latin typeface="Times New Roman" pitchFamily="18" charset="0"/>
                <a:cs typeface="Times New Roman" pitchFamily="18" charset="0"/>
              </a:rPr>
              <a:t>Making comparisons </a:t>
            </a:r>
            <a:r>
              <a:rPr lang="en-US" sz="3200" dirty="0" smtClean="0">
                <a:solidFill>
                  <a:schemeClr val="accent2"/>
                </a:solidFill>
                <a:latin typeface="Times New Roman" pitchFamily="18" charset="0"/>
                <a:cs typeface="Times New Roman" pitchFamily="18" charset="0"/>
              </a:rPr>
              <a:t>:- </a:t>
            </a:r>
            <a:r>
              <a:rPr lang="en-US" sz="3200" dirty="0" smtClean="0">
                <a:latin typeface="Times New Roman" pitchFamily="18" charset="0"/>
                <a:cs typeface="Times New Roman" pitchFamily="18" charset="0"/>
              </a:rPr>
              <a:t>between groups or individuals</a:t>
            </a:r>
            <a:endParaRPr lang="en-US" sz="3200" dirty="0">
              <a:solidFill>
                <a:schemeClr val="accent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Measurements in epidemiology</a:t>
            </a:r>
            <a:endParaRPr lang="en-US" dirty="0"/>
          </a:p>
        </p:txBody>
      </p:sp>
      <p:sp>
        <p:nvSpPr>
          <p:cNvPr id="3" name="Content Placeholder 2"/>
          <p:cNvSpPr>
            <a:spLocks noGrp="1"/>
          </p:cNvSpPr>
          <p:nvPr>
            <p:ph sz="quarter" idx="1"/>
          </p:nvPr>
        </p:nvSpPr>
        <p:spPr>
          <a:xfrm>
            <a:off x="612648" y="1295400"/>
            <a:ext cx="8531352" cy="4495800"/>
          </a:xfrm>
        </p:spPr>
        <p:txBody>
          <a:bodyPr>
            <a:noAutofit/>
          </a:bodyPr>
          <a:lstStyle/>
          <a:p>
            <a:pPr algn="just">
              <a:lnSpc>
                <a:spcPct val="150000"/>
              </a:lnSpc>
              <a:buFont typeface="Wingdings" pitchFamily="2" charset="2"/>
              <a:buChar char="v"/>
            </a:pPr>
            <a:r>
              <a:rPr lang="en-US" sz="3200" b="1" i="1" u="sng" dirty="0" smtClean="0">
                <a:solidFill>
                  <a:srgbClr val="FF0000"/>
                </a:solidFill>
                <a:latin typeface="Times New Roman" pitchFamily="18" charset="0"/>
                <a:cs typeface="Times New Roman" pitchFamily="18" charset="0"/>
              </a:rPr>
              <a:t>MEASUREMENT OF</a:t>
            </a:r>
          </a:p>
          <a:p>
            <a:pPr algn="just">
              <a:lnSpc>
                <a:spcPct val="150000"/>
              </a:lnSpc>
            </a:pPr>
            <a:r>
              <a:rPr lang="en-US" sz="3200" dirty="0" smtClean="0">
                <a:latin typeface="Times New Roman" pitchFamily="18" charset="0"/>
                <a:cs typeface="Times New Roman" pitchFamily="18" charset="0"/>
              </a:rPr>
              <a:t>Mortality</a:t>
            </a:r>
          </a:p>
          <a:p>
            <a:pPr algn="just">
              <a:lnSpc>
                <a:spcPct val="150000"/>
              </a:lnSpc>
            </a:pPr>
            <a:r>
              <a:rPr lang="en-US" sz="3200" dirty="0" smtClean="0">
                <a:latin typeface="Times New Roman" pitchFamily="18" charset="0"/>
                <a:cs typeface="Times New Roman" pitchFamily="18" charset="0"/>
              </a:rPr>
              <a:t>Morbidity</a:t>
            </a:r>
          </a:p>
          <a:p>
            <a:pPr algn="just">
              <a:lnSpc>
                <a:spcPct val="150000"/>
              </a:lnSpc>
            </a:pPr>
            <a:r>
              <a:rPr lang="en-US" sz="3200" dirty="0" smtClean="0">
                <a:latin typeface="Times New Roman" pitchFamily="18" charset="0"/>
                <a:cs typeface="Times New Roman" pitchFamily="18" charset="0"/>
              </a:rPr>
              <a:t>Disability</a:t>
            </a:r>
          </a:p>
          <a:p>
            <a:pPr algn="just">
              <a:lnSpc>
                <a:spcPct val="150000"/>
              </a:lnSpc>
            </a:pPr>
            <a:r>
              <a:rPr lang="en-US" sz="3200" dirty="0" err="1" smtClean="0">
                <a:latin typeface="Times New Roman" pitchFamily="18" charset="0"/>
                <a:cs typeface="Times New Roman" pitchFamily="18" charset="0"/>
              </a:rPr>
              <a:t>Natality</a:t>
            </a:r>
            <a:endParaRPr lang="en-US" sz="3200" dirty="0" smtClean="0">
              <a:latin typeface="Times New Roman" pitchFamily="18" charset="0"/>
              <a:cs typeface="Times New Roman" pitchFamily="18" charset="0"/>
            </a:endParaRPr>
          </a:p>
          <a:p>
            <a:pPr algn="just">
              <a:lnSpc>
                <a:spcPct val="150000"/>
              </a:lnSpc>
            </a:pPr>
            <a:r>
              <a:rPr lang="en-US" sz="3200" dirty="0" smtClean="0">
                <a:latin typeface="Times New Roman" pitchFamily="18" charset="0"/>
                <a:cs typeface="Times New Roman" pitchFamily="18" charset="0"/>
              </a:rPr>
              <a:t>The presence , absence or distribution of the characteristics or the attributes of the disease.</a:t>
            </a:r>
          </a:p>
          <a:p>
            <a:pPr algn="just">
              <a:lnSpc>
                <a:spcPct val="150000"/>
              </a:lnSpc>
            </a:pPr>
            <a:endParaRPr lang="en-US"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sz="quarter" idx="1"/>
          </p:nvPr>
        </p:nvSpPr>
        <p:spPr>
          <a:xfrm>
            <a:off x="612648" y="1600200"/>
            <a:ext cx="8153400" cy="5105400"/>
          </a:xfrm>
        </p:spPr>
        <p:txBody>
          <a:bodyPr>
            <a:normAutofit lnSpcReduction="10000"/>
          </a:bodyPr>
          <a:lstStyle/>
          <a:p>
            <a:pPr algn="just">
              <a:lnSpc>
                <a:spcPct val="150000"/>
              </a:lnSpc>
            </a:pPr>
            <a:r>
              <a:rPr lang="en-US" sz="3200" dirty="0" smtClean="0">
                <a:latin typeface="Times New Roman" pitchFamily="18" charset="0"/>
                <a:cs typeface="Times New Roman" pitchFamily="18" charset="0"/>
              </a:rPr>
              <a:t>Medical needs, health care facilities, utilization of health services and other health related events.</a:t>
            </a:r>
          </a:p>
          <a:p>
            <a:pPr algn="just">
              <a:lnSpc>
                <a:spcPct val="150000"/>
              </a:lnSpc>
            </a:pPr>
            <a:r>
              <a:rPr lang="en-US" sz="3200" dirty="0" smtClean="0">
                <a:latin typeface="Times New Roman" pitchFamily="18" charset="0"/>
                <a:cs typeface="Times New Roman" pitchFamily="18" charset="0"/>
              </a:rPr>
              <a:t>Presence , absence or distribution of the environmental  and other factors suspected of causing the disease, and</a:t>
            </a:r>
          </a:p>
          <a:p>
            <a:pPr algn="just">
              <a:lnSpc>
                <a:spcPct val="150000"/>
              </a:lnSpc>
            </a:pPr>
            <a:r>
              <a:rPr lang="en-US" sz="3200" dirty="0" smtClean="0">
                <a:latin typeface="Times New Roman" pitchFamily="18" charset="0"/>
                <a:cs typeface="Times New Roman" pitchFamily="18" charset="0"/>
              </a:rPr>
              <a:t>Demographic variables.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257</TotalTime>
  <Words>417</Words>
  <Application>Microsoft Office PowerPoint</Application>
  <PresentationFormat>On-screen Show (4:3)</PresentationFormat>
  <Paragraphs>49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GOOD MORNING</vt:lpstr>
      <vt:lpstr>Slide 2</vt:lpstr>
      <vt:lpstr>Slide 3</vt:lpstr>
      <vt:lpstr>  EPIDEMIOLOGY- DEFINITION</vt:lpstr>
      <vt:lpstr>COMPONENTS</vt:lpstr>
      <vt:lpstr>AIMS OF EPIDEMIOLGY</vt:lpstr>
      <vt:lpstr>EPIDEMIOLOGICAL APPROACH</vt:lpstr>
      <vt:lpstr>Measurements in epidemiology</vt:lpstr>
      <vt:lpstr>Continued…</vt:lpstr>
      <vt:lpstr>Tools for measurement</vt:lpstr>
      <vt:lpstr>RATE</vt:lpstr>
      <vt:lpstr>RATIO</vt:lpstr>
      <vt:lpstr>PROPORTION</vt:lpstr>
      <vt:lpstr>DISCUSSION</vt:lpstr>
      <vt:lpstr>LITERATURE REVIEW</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 MORNING</dc:title>
  <dc:creator>TOSHIBA</dc:creator>
  <cp:lastModifiedBy>User</cp:lastModifiedBy>
  <cp:revision>22</cp:revision>
  <dcterms:created xsi:type="dcterms:W3CDTF">2014-04-04T23:39:16Z</dcterms:created>
  <dcterms:modified xsi:type="dcterms:W3CDTF">2020-12-30T19:42:45Z</dcterms:modified>
</cp:coreProperties>
</file>