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0" r:id="rId23"/>
    <p:sldId id="282" r:id="rId24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56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144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24928" y="3681983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82101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0" y="0"/>
                </a:moveTo>
                <a:lnTo>
                  <a:pt x="2042483" y="0"/>
                </a:lnTo>
                <a:lnTo>
                  <a:pt x="0" y="6857996"/>
                </a:lnTo>
                <a:lnTo>
                  <a:pt x="3006850" y="6857996"/>
                </a:lnTo>
                <a:lnTo>
                  <a:pt x="3006850" y="0"/>
                </a:lnTo>
                <a:close/>
              </a:path>
            </a:pathLst>
          </a:custGeom>
          <a:solidFill>
            <a:srgbClr val="90C225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604335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4" y="0"/>
                </a:moveTo>
                <a:lnTo>
                  <a:pt x="0" y="0"/>
                </a:lnTo>
                <a:lnTo>
                  <a:pt x="1208190" y="6857996"/>
                </a:lnTo>
                <a:lnTo>
                  <a:pt x="2587664" y="6857996"/>
                </a:lnTo>
                <a:lnTo>
                  <a:pt x="2587664" y="0"/>
                </a:lnTo>
                <a:close/>
              </a:path>
            </a:pathLst>
          </a:custGeom>
          <a:solidFill>
            <a:srgbClr val="90C2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32164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5" y="0"/>
                </a:moveTo>
                <a:lnTo>
                  <a:pt x="0" y="3809999"/>
                </a:lnTo>
                <a:lnTo>
                  <a:pt x="3259835" y="3809999"/>
                </a:lnTo>
                <a:lnTo>
                  <a:pt x="3259835" y="0"/>
                </a:lnTo>
                <a:close/>
              </a:path>
            </a:pathLst>
          </a:custGeom>
          <a:solidFill>
            <a:srgbClr val="539F20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161" y="0"/>
                </a:moveTo>
                <a:lnTo>
                  <a:pt x="0" y="0"/>
                </a:lnTo>
                <a:lnTo>
                  <a:pt x="2467620" y="6857996"/>
                </a:lnTo>
                <a:lnTo>
                  <a:pt x="2851161" y="6857996"/>
                </a:lnTo>
                <a:lnTo>
                  <a:pt x="2851161" y="0"/>
                </a:lnTo>
                <a:close/>
              </a:path>
            </a:pathLst>
          </a:custGeom>
          <a:solidFill>
            <a:srgbClr val="3E7818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898125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27" y="0"/>
                </a:moveTo>
                <a:lnTo>
                  <a:pt x="1018958" y="0"/>
                </a:lnTo>
                <a:lnTo>
                  <a:pt x="0" y="6857996"/>
                </a:lnTo>
                <a:lnTo>
                  <a:pt x="1290827" y="6857996"/>
                </a:lnTo>
                <a:lnTo>
                  <a:pt x="1290827" y="0"/>
                </a:lnTo>
                <a:close/>
              </a:path>
            </a:pathLst>
          </a:custGeom>
          <a:solidFill>
            <a:srgbClr val="C0E374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0" y="6857996"/>
                </a:lnTo>
                <a:lnTo>
                  <a:pt x="1248203" y="6857996"/>
                </a:lnTo>
                <a:lnTo>
                  <a:pt x="1248203" y="0"/>
                </a:lnTo>
                <a:close/>
              </a:path>
            </a:pathLst>
          </a:custGeom>
          <a:solidFill>
            <a:srgbClr val="90C225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372344" y="3590543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90C2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993771" y="1564335"/>
            <a:ext cx="6204457" cy="148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600" b="1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995548" y="3945822"/>
            <a:ext cx="6200902" cy="1134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7E7E7E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371076" y="0"/>
            <a:ext cx="1219200" cy="6858000"/>
          </a:xfrm>
          <a:custGeom>
            <a:avLst/>
            <a:gdLst/>
            <a:ahLst/>
            <a:cxnLst/>
            <a:rect l="l" t="t" r="r" b="b"/>
            <a:pathLst>
              <a:path w="1219200" h="6858000">
                <a:moveTo>
                  <a:pt x="0" y="0"/>
                </a:moveTo>
                <a:lnTo>
                  <a:pt x="1219200" y="6857999"/>
                </a:lnTo>
              </a:path>
            </a:pathLst>
          </a:custGeom>
          <a:ln w="9144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424928" y="3681983"/>
            <a:ext cx="4763770" cy="3176905"/>
          </a:xfrm>
          <a:custGeom>
            <a:avLst/>
            <a:gdLst/>
            <a:ahLst/>
            <a:cxnLst/>
            <a:rect l="l" t="t" r="r" b="b"/>
            <a:pathLst>
              <a:path w="4763770" h="3176904">
                <a:moveTo>
                  <a:pt x="4763516" y="0"/>
                </a:moveTo>
                <a:lnTo>
                  <a:pt x="0" y="3176586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182101" y="0"/>
            <a:ext cx="3007360" cy="6858000"/>
          </a:xfrm>
          <a:custGeom>
            <a:avLst/>
            <a:gdLst/>
            <a:ahLst/>
            <a:cxnLst/>
            <a:rect l="l" t="t" r="r" b="b"/>
            <a:pathLst>
              <a:path w="3007359" h="6858000">
                <a:moveTo>
                  <a:pt x="3006850" y="0"/>
                </a:moveTo>
                <a:lnTo>
                  <a:pt x="2042483" y="0"/>
                </a:lnTo>
                <a:lnTo>
                  <a:pt x="0" y="6857996"/>
                </a:lnTo>
                <a:lnTo>
                  <a:pt x="3006850" y="6857996"/>
                </a:lnTo>
                <a:lnTo>
                  <a:pt x="3006850" y="0"/>
                </a:lnTo>
                <a:close/>
              </a:path>
            </a:pathLst>
          </a:custGeom>
          <a:solidFill>
            <a:srgbClr val="90C225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604335" y="0"/>
            <a:ext cx="2588260" cy="6858000"/>
          </a:xfrm>
          <a:custGeom>
            <a:avLst/>
            <a:gdLst/>
            <a:ahLst/>
            <a:cxnLst/>
            <a:rect l="l" t="t" r="r" b="b"/>
            <a:pathLst>
              <a:path w="2588259" h="6858000">
                <a:moveTo>
                  <a:pt x="2587664" y="0"/>
                </a:moveTo>
                <a:lnTo>
                  <a:pt x="0" y="0"/>
                </a:lnTo>
                <a:lnTo>
                  <a:pt x="1208190" y="6857996"/>
                </a:lnTo>
                <a:lnTo>
                  <a:pt x="2587664" y="6857996"/>
                </a:lnTo>
                <a:lnTo>
                  <a:pt x="2587664" y="0"/>
                </a:lnTo>
                <a:close/>
              </a:path>
            </a:pathLst>
          </a:custGeom>
          <a:solidFill>
            <a:srgbClr val="90C225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32164" y="3048000"/>
            <a:ext cx="3260090" cy="3810000"/>
          </a:xfrm>
          <a:custGeom>
            <a:avLst/>
            <a:gdLst/>
            <a:ahLst/>
            <a:cxnLst/>
            <a:rect l="l" t="t" r="r" b="b"/>
            <a:pathLst>
              <a:path w="3260090" h="3810000">
                <a:moveTo>
                  <a:pt x="3259835" y="0"/>
                </a:moveTo>
                <a:lnTo>
                  <a:pt x="0" y="3809999"/>
                </a:lnTo>
                <a:lnTo>
                  <a:pt x="3259835" y="3809999"/>
                </a:lnTo>
                <a:lnTo>
                  <a:pt x="3259835" y="0"/>
                </a:lnTo>
                <a:close/>
              </a:path>
            </a:pathLst>
          </a:custGeom>
          <a:solidFill>
            <a:srgbClr val="539F20">
              <a:alpha val="7215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337790" y="0"/>
            <a:ext cx="2851785" cy="6858000"/>
          </a:xfrm>
          <a:custGeom>
            <a:avLst/>
            <a:gdLst/>
            <a:ahLst/>
            <a:cxnLst/>
            <a:rect l="l" t="t" r="r" b="b"/>
            <a:pathLst>
              <a:path w="2851784" h="6858000">
                <a:moveTo>
                  <a:pt x="2851161" y="0"/>
                </a:moveTo>
                <a:lnTo>
                  <a:pt x="0" y="0"/>
                </a:lnTo>
                <a:lnTo>
                  <a:pt x="2467620" y="6857996"/>
                </a:lnTo>
                <a:lnTo>
                  <a:pt x="2851161" y="6857996"/>
                </a:lnTo>
                <a:lnTo>
                  <a:pt x="2851161" y="0"/>
                </a:lnTo>
                <a:close/>
              </a:path>
            </a:pathLst>
          </a:custGeom>
          <a:solidFill>
            <a:srgbClr val="3E7818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0898125" y="0"/>
            <a:ext cx="1290955" cy="6858000"/>
          </a:xfrm>
          <a:custGeom>
            <a:avLst/>
            <a:gdLst/>
            <a:ahLst/>
            <a:cxnLst/>
            <a:rect l="l" t="t" r="r" b="b"/>
            <a:pathLst>
              <a:path w="1290954" h="6858000">
                <a:moveTo>
                  <a:pt x="1290827" y="0"/>
                </a:moveTo>
                <a:lnTo>
                  <a:pt x="1018958" y="0"/>
                </a:lnTo>
                <a:lnTo>
                  <a:pt x="0" y="6857996"/>
                </a:lnTo>
                <a:lnTo>
                  <a:pt x="1290827" y="6857996"/>
                </a:lnTo>
                <a:lnTo>
                  <a:pt x="1290827" y="0"/>
                </a:lnTo>
                <a:close/>
              </a:path>
            </a:pathLst>
          </a:custGeom>
          <a:solidFill>
            <a:srgbClr val="C0E374">
              <a:alpha val="7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0940749" y="0"/>
            <a:ext cx="1248410" cy="6858000"/>
          </a:xfrm>
          <a:custGeom>
            <a:avLst/>
            <a:gdLst/>
            <a:ahLst/>
            <a:cxnLst/>
            <a:rect l="l" t="t" r="r" b="b"/>
            <a:pathLst>
              <a:path w="1248409" h="6858000">
                <a:moveTo>
                  <a:pt x="1248203" y="0"/>
                </a:moveTo>
                <a:lnTo>
                  <a:pt x="0" y="0"/>
                </a:lnTo>
                <a:lnTo>
                  <a:pt x="1107740" y="6857996"/>
                </a:lnTo>
                <a:lnTo>
                  <a:pt x="1248203" y="6857996"/>
                </a:lnTo>
                <a:lnTo>
                  <a:pt x="1248203" y="0"/>
                </a:lnTo>
                <a:close/>
              </a:path>
            </a:pathLst>
          </a:custGeom>
          <a:solidFill>
            <a:srgbClr val="90C225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0372344" y="3590543"/>
            <a:ext cx="1816735" cy="3267710"/>
          </a:xfrm>
          <a:custGeom>
            <a:avLst/>
            <a:gdLst/>
            <a:ahLst/>
            <a:cxnLst/>
            <a:rect l="l" t="t" r="r" b="b"/>
            <a:pathLst>
              <a:path w="1816734" h="3267709">
                <a:moveTo>
                  <a:pt x="1816607" y="0"/>
                </a:moveTo>
                <a:lnTo>
                  <a:pt x="0" y="3267455"/>
                </a:lnTo>
                <a:lnTo>
                  <a:pt x="1816607" y="3267455"/>
                </a:lnTo>
                <a:lnTo>
                  <a:pt x="1816607" y="0"/>
                </a:lnTo>
                <a:close/>
              </a:path>
            </a:pathLst>
          </a:custGeom>
          <a:solidFill>
            <a:srgbClr val="90C2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4012691"/>
            <a:ext cx="448309" cy="2845435"/>
          </a:xfrm>
          <a:custGeom>
            <a:avLst/>
            <a:gdLst/>
            <a:ahLst/>
            <a:cxnLst/>
            <a:rect l="l" t="t" r="r" b="b"/>
            <a:pathLst>
              <a:path w="448309" h="2845434">
                <a:moveTo>
                  <a:pt x="0" y="0"/>
                </a:moveTo>
                <a:lnTo>
                  <a:pt x="0" y="2845307"/>
                </a:lnTo>
                <a:lnTo>
                  <a:pt x="448056" y="2845307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310" y="400558"/>
            <a:ext cx="10679379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90C225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7405" y="1743583"/>
            <a:ext cx="11137188" cy="2292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843280" cy="5666740"/>
          </a:xfrm>
          <a:custGeom>
            <a:avLst/>
            <a:gdLst/>
            <a:ahLst/>
            <a:cxnLst/>
            <a:rect l="l" t="t" r="r" b="b"/>
            <a:pathLst>
              <a:path w="843280" h="5666740">
                <a:moveTo>
                  <a:pt x="842772" y="0"/>
                </a:moveTo>
                <a:lnTo>
                  <a:pt x="0" y="0"/>
                </a:lnTo>
                <a:lnTo>
                  <a:pt x="0" y="5666232"/>
                </a:lnTo>
                <a:lnTo>
                  <a:pt x="842772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59000">
              <a:lnSpc>
                <a:spcPct val="100000"/>
              </a:lnSpc>
              <a:spcBef>
                <a:spcPts val="100"/>
              </a:spcBef>
            </a:pPr>
            <a:r>
              <a:rPr dirty="0"/>
              <a:t>JOINTS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ubTitle" idx="4"/>
          </p:nvPr>
        </p:nvSpPr>
        <p:spPr>
          <a:xfrm>
            <a:off x="2995548" y="3945822"/>
            <a:ext cx="6200902" cy="51475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82520" marR="5080" indent="-954405">
              <a:lnSpc>
                <a:spcPct val="130000"/>
              </a:lnSpc>
              <a:spcBef>
                <a:spcPts val="95"/>
              </a:spcBef>
            </a:pPr>
            <a:endParaRPr spc="-1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95635" y="26923"/>
            <a:ext cx="14674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latin typeface="Trebuchet MS"/>
                <a:cs typeface="Trebuchet MS"/>
              </a:rPr>
              <a:t>Dr. </a:t>
            </a:r>
            <a:r>
              <a:rPr sz="1400" spc="-10" dirty="0">
                <a:latin typeface="Trebuchet MS"/>
                <a:cs typeface="Trebuchet MS"/>
              </a:rPr>
              <a:t>Vibhash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Kumar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63912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56285" algn="l"/>
              </a:tabLst>
            </a:pPr>
            <a:r>
              <a:rPr spc="-5" dirty="0"/>
              <a:t>1.	</a:t>
            </a:r>
            <a:r>
              <a:rPr spc="-25" dirty="0"/>
              <a:t>Primary </a:t>
            </a:r>
            <a:r>
              <a:rPr spc="-5" dirty="0"/>
              <a:t>cartilaginous</a:t>
            </a:r>
            <a:r>
              <a:rPr spc="-40" dirty="0"/>
              <a:t> </a:t>
            </a:r>
            <a:r>
              <a:rPr dirty="0"/>
              <a:t>joints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56031" y="1599057"/>
            <a:ext cx="5636260" cy="35932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5600" algn="l"/>
                <a:tab pos="151701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joints</a:t>
            </a:r>
            <a:r>
              <a:rPr sz="24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-	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Known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as</a:t>
            </a:r>
            <a:r>
              <a:rPr sz="24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"synchondroses".</a:t>
            </a:r>
            <a:endParaRPr sz="2400">
              <a:latin typeface="Trebuchet MS"/>
              <a:cs typeface="Trebuchet MS"/>
            </a:endParaRPr>
          </a:p>
          <a:p>
            <a:pPr marL="355600" marR="5080">
              <a:lnSpc>
                <a:spcPct val="100000"/>
              </a:lnSpc>
            </a:pP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Bones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forming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joints are connected by 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plate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of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hyaline cartilage. These  joints </a:t>
            </a:r>
            <a:r>
              <a:rPr sz="2400" spc="-5">
                <a:solidFill>
                  <a:srgbClr val="404040"/>
                </a:solidFill>
                <a:latin typeface="Trebuchet MS"/>
                <a:cs typeface="Trebuchet MS"/>
              </a:rPr>
              <a:t>are </a:t>
            </a:r>
            <a:r>
              <a:rPr sz="2400" spc="-5" smtClean="0">
                <a:solidFill>
                  <a:srgbClr val="404040"/>
                </a:solidFill>
                <a:latin typeface="Trebuchet MS"/>
                <a:cs typeface="Trebuchet MS"/>
              </a:rPr>
              <a:t>immovable</a:t>
            </a:r>
            <a:r>
              <a:rPr lang="en-US" sz="24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endParaRPr sz="2400">
              <a:latin typeface="Trebuchet MS"/>
              <a:cs typeface="Trebuchet MS"/>
            </a:endParaRPr>
          </a:p>
          <a:p>
            <a:pPr marL="355600" marR="694690" indent="-343535">
              <a:lnSpc>
                <a:spcPct val="100000"/>
              </a:lnSpc>
              <a:spcBef>
                <a:spcPts val="994"/>
              </a:spcBef>
              <a:tabLst>
                <a:tab pos="355600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Examples in humans are the joint  between the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first rib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and the  manubrium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of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sternum</a:t>
            </a:r>
            <a:endParaRPr sz="2400">
              <a:latin typeface="Trebuchet MS"/>
              <a:cs typeface="Trebuchet MS"/>
            </a:endParaRPr>
          </a:p>
          <a:p>
            <a:pPr marL="355600" marR="60325" indent="-343535">
              <a:lnSpc>
                <a:spcPct val="100000"/>
              </a:lnSpc>
              <a:spcBef>
                <a:spcPts val="1010"/>
              </a:spcBef>
              <a:tabLst>
                <a:tab pos="355600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Joint between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epiphysis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and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diaphysis 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of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growing long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bone.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99147" y="1385316"/>
            <a:ext cx="4948428" cy="49179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95635" y="26923"/>
            <a:ext cx="14674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latin typeface="Trebuchet MS"/>
                <a:cs typeface="Trebuchet MS"/>
              </a:rPr>
              <a:t>Dr. </a:t>
            </a:r>
            <a:r>
              <a:rPr sz="1400" spc="-10" dirty="0">
                <a:latin typeface="Trebuchet MS"/>
                <a:cs typeface="Trebuchet MS"/>
              </a:rPr>
              <a:t>Vibhash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Kumar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4733" y="286258"/>
            <a:ext cx="76085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770255" algn="l"/>
              </a:tabLst>
            </a:pPr>
            <a:r>
              <a:rPr sz="4000" spc="-5" dirty="0"/>
              <a:t>2.	Secondary </a:t>
            </a:r>
            <a:r>
              <a:rPr sz="4000" spc="-10" dirty="0"/>
              <a:t>cartilaginous</a:t>
            </a:r>
            <a:r>
              <a:rPr sz="4000" spc="10" dirty="0"/>
              <a:t> </a:t>
            </a:r>
            <a:r>
              <a:rPr sz="4000" spc="-5" dirty="0"/>
              <a:t>joints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256133" y="1313815"/>
            <a:ext cx="7081520" cy="42811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Known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as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"symphysis".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In these joints</a:t>
            </a:r>
            <a:r>
              <a:rPr sz="2400" spc="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endParaRPr sz="2400">
              <a:latin typeface="Trebuchet MS"/>
              <a:cs typeface="Trebuchet MS"/>
            </a:endParaRPr>
          </a:p>
          <a:p>
            <a:pPr marL="355600" marR="5080">
              <a:lnSpc>
                <a:spcPct val="160000"/>
              </a:lnSpc>
            </a:pP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articular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surfaces of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bone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forming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the joints are  covered by thin plates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of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hyaline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cartilage,which 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are connected by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disc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sz="2400" spc="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fibrocartilage.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Example:-symphysis</a:t>
            </a:r>
            <a:r>
              <a:rPr sz="2400" spc="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pubis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Intervertebral</a:t>
            </a:r>
            <a:r>
              <a:rPr sz="2400" spc="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disc</a:t>
            </a:r>
            <a:endParaRPr sz="24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3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</a:t>
            </a:r>
            <a:r>
              <a:rPr sz="1900" spc="350">
                <a:solidFill>
                  <a:srgbClr val="90C225"/>
                </a:solidFill>
                <a:latin typeface="Arial"/>
                <a:cs typeface="Arial"/>
              </a:rPr>
              <a:t>	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370832" y="3585971"/>
            <a:ext cx="7431023" cy="30434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95635" y="26923"/>
            <a:ext cx="14674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latin typeface="Trebuchet MS"/>
                <a:cs typeface="Trebuchet MS"/>
              </a:rPr>
              <a:t>Dr. </a:t>
            </a:r>
            <a:r>
              <a:rPr sz="1400" spc="-10" dirty="0">
                <a:latin typeface="Trebuchet MS"/>
                <a:cs typeface="Trebuchet MS"/>
              </a:rPr>
              <a:t>Vibhash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Kumar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1808" y="357632"/>
            <a:ext cx="35540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SYNOVIAL</a:t>
            </a:r>
            <a:r>
              <a:rPr spc="-185" dirty="0"/>
              <a:t> </a:t>
            </a:r>
            <a:r>
              <a:rPr spc="-5" dirty="0"/>
              <a:t>JOINTS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56108" y="1284173"/>
            <a:ext cx="9005570" cy="148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These joints possess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cavity and the articular ends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of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bones 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forming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the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joint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are enclosed in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fibrous capsule.As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 result 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they are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seprated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by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narrow </a:t>
            </a:r>
            <a:r>
              <a:rPr sz="2400" spc="-35" dirty="0">
                <a:solidFill>
                  <a:srgbClr val="404040"/>
                </a:solidFill>
                <a:latin typeface="Trebuchet MS"/>
                <a:cs typeface="Trebuchet MS"/>
              </a:rPr>
              <a:t>cavity,the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articular </a:t>
            </a:r>
            <a:r>
              <a:rPr sz="2400" spc="-30" dirty="0">
                <a:solidFill>
                  <a:srgbClr val="404040"/>
                </a:solidFill>
                <a:latin typeface="Trebuchet MS"/>
                <a:cs typeface="Trebuchet MS"/>
              </a:rPr>
              <a:t>cavity,which 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is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filled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with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 fluid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called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synovial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flud.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42772" y="3814571"/>
            <a:ext cx="8229600" cy="27584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95635" y="26923"/>
            <a:ext cx="14674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latin typeface="Trebuchet MS"/>
                <a:cs typeface="Trebuchet MS"/>
              </a:rPr>
              <a:t>Dr. </a:t>
            </a:r>
            <a:r>
              <a:rPr sz="1400" spc="-10" dirty="0">
                <a:latin typeface="Trebuchet MS"/>
                <a:cs typeface="Trebuchet MS"/>
              </a:rPr>
              <a:t>Vibhash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Kumar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3131" y="326847"/>
            <a:ext cx="473392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Characteristic</a:t>
            </a:r>
            <a:r>
              <a:rPr spc="-80" dirty="0"/>
              <a:t> </a:t>
            </a:r>
            <a:r>
              <a:rPr dirty="0"/>
              <a:t>features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13131" y="1098930"/>
            <a:ext cx="7696200" cy="37215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60020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The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articular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surfaces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are covered by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thin plate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of 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hyaline</a:t>
            </a:r>
            <a:r>
              <a:rPr sz="24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>
                <a:solidFill>
                  <a:srgbClr val="404040"/>
                </a:solidFill>
                <a:latin typeface="Trebuchet MS"/>
                <a:cs typeface="Trebuchet MS"/>
              </a:rPr>
              <a:t>cartilage</a:t>
            </a:r>
            <a:r>
              <a:rPr sz="2400" spc="-5" smtClean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endParaRPr sz="2400">
              <a:latin typeface="Trebuchet MS"/>
              <a:cs typeface="Trebuchet MS"/>
            </a:endParaRPr>
          </a:p>
          <a:p>
            <a:pPr marL="355600" marR="442595" indent="-3429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The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cavity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of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joint is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lined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everywhere by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synovial 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membrane except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over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articular</a:t>
            </a:r>
            <a:r>
              <a:rPr sz="24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cartilages.</a:t>
            </a:r>
            <a:endParaRPr sz="2400">
              <a:latin typeface="Trebuchet MS"/>
              <a:cs typeface="Trebuchet MS"/>
            </a:endParaRPr>
          </a:p>
          <a:p>
            <a:pPr marL="355600" marR="511175" indent="-3429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The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cavity is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filled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with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synovial fluid secreted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by 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synovial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membrane which provides nutrition to  articular cartilage and lubrication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of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articular 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surfaces.</a:t>
            </a:r>
            <a:endParaRPr sz="2400">
              <a:latin typeface="Trebuchet MS"/>
              <a:cs typeface="Trebuchet MS"/>
            </a:endParaRPr>
          </a:p>
          <a:p>
            <a:pPr marL="355600" marR="5080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</a:t>
            </a:r>
            <a:r>
              <a:rPr sz="1900" spc="350">
                <a:solidFill>
                  <a:srgbClr val="90C225"/>
                </a:solidFill>
                <a:latin typeface="Arial"/>
                <a:cs typeface="Arial"/>
              </a:rPr>
              <a:t>	</a:t>
            </a:r>
            <a:r>
              <a:rPr sz="2400" spc="-5" smtClean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301228" y="1466088"/>
            <a:ext cx="3776472" cy="46680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95635" y="26923"/>
            <a:ext cx="14674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latin typeface="Trebuchet MS"/>
                <a:cs typeface="Trebuchet MS"/>
              </a:rPr>
              <a:t>Dr. </a:t>
            </a:r>
            <a:r>
              <a:rPr sz="1400" spc="-10" dirty="0">
                <a:latin typeface="Trebuchet MS"/>
                <a:cs typeface="Trebuchet MS"/>
              </a:rPr>
              <a:t>Vibhash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Kumar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9084" y="471931"/>
            <a:ext cx="53054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0" dirty="0"/>
              <a:t>Types </a:t>
            </a:r>
            <a:r>
              <a:rPr sz="4000" spc="-5" dirty="0"/>
              <a:t>of synovial</a:t>
            </a:r>
            <a:r>
              <a:rPr sz="4000" spc="100" dirty="0"/>
              <a:t> </a:t>
            </a:r>
            <a:r>
              <a:rPr sz="4000" spc="-5" dirty="0"/>
              <a:t>joints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399084" y="1913382"/>
            <a:ext cx="3282315" cy="4446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Plane</a:t>
            </a:r>
            <a:r>
              <a:rPr sz="2400" spc="-1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Joint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435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Hinge</a:t>
            </a:r>
            <a:r>
              <a:rPr sz="2400" spc="-8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Joint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450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spc="-25" dirty="0">
                <a:solidFill>
                  <a:srgbClr val="404040"/>
                </a:solidFill>
                <a:latin typeface="Trebuchet MS"/>
                <a:cs typeface="Trebuchet MS"/>
              </a:rPr>
              <a:t>Pivot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Joint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435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Condylar</a:t>
            </a:r>
            <a:r>
              <a:rPr sz="24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Joint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440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Ellipsoid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joint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445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Saddle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Joint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440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Ball-and-Socket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Joint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95635" y="26923"/>
            <a:ext cx="14674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latin typeface="Trebuchet MS"/>
                <a:cs typeface="Trebuchet MS"/>
              </a:rPr>
              <a:t>Dr. </a:t>
            </a:r>
            <a:r>
              <a:rPr sz="1400" spc="-10" dirty="0">
                <a:latin typeface="Trebuchet MS"/>
                <a:cs typeface="Trebuchet MS"/>
              </a:rPr>
              <a:t>Vibhash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Kumar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25723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Plane</a:t>
            </a:r>
            <a:r>
              <a:rPr sz="4000" spc="-70" dirty="0"/>
              <a:t> </a:t>
            </a:r>
            <a:r>
              <a:rPr sz="4000" spc="-5" dirty="0"/>
              <a:t>Joint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756310" y="1469898"/>
            <a:ext cx="5078730" cy="33716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4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Articular surfaces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are more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or less 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flat.</a:t>
            </a:r>
            <a:endParaRPr sz="2400">
              <a:latin typeface="Trebuchet MS"/>
              <a:cs typeface="Trebuchet MS"/>
            </a:endParaRPr>
          </a:p>
          <a:p>
            <a:pPr marL="355600" marR="48895" indent="-342900">
              <a:lnSpc>
                <a:spcPct val="140100"/>
              </a:lnSpc>
              <a:spcBef>
                <a:spcPts val="990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They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permit gliding movements in 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various</a:t>
            </a:r>
            <a:r>
              <a:rPr sz="24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directions.</a:t>
            </a:r>
            <a:endParaRPr sz="2400">
              <a:latin typeface="Trebuchet MS"/>
              <a:cs typeface="Trebuchet MS"/>
            </a:endParaRPr>
          </a:p>
          <a:p>
            <a:pPr marL="355600" marR="788670" indent="-342900">
              <a:lnSpc>
                <a:spcPct val="14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Examples; intercarpal  </a:t>
            </a:r>
            <a:r>
              <a:rPr sz="2400" spc="-5">
                <a:solidFill>
                  <a:srgbClr val="404040"/>
                </a:solidFill>
                <a:latin typeface="Trebuchet MS"/>
                <a:cs typeface="Trebuchet MS"/>
              </a:rPr>
              <a:t>joints,intertarsal </a:t>
            </a:r>
            <a:r>
              <a:rPr sz="2400" spc="-5" smtClean="0">
                <a:solidFill>
                  <a:srgbClr val="404040"/>
                </a:solidFill>
                <a:latin typeface="Trebuchet MS"/>
                <a:cs typeface="Trebuchet MS"/>
              </a:rPr>
              <a:t>joints</a:t>
            </a:r>
            <a:r>
              <a:rPr lang="en-US" sz="24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638543" y="861060"/>
            <a:ext cx="5143500" cy="54970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95635" y="26923"/>
            <a:ext cx="14674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latin typeface="Trebuchet MS"/>
                <a:cs typeface="Trebuchet MS"/>
              </a:rPr>
              <a:t>Dr. </a:t>
            </a:r>
            <a:r>
              <a:rPr sz="1400" spc="-10" dirty="0">
                <a:latin typeface="Trebuchet MS"/>
                <a:cs typeface="Trebuchet MS"/>
              </a:rPr>
              <a:t>Vibhash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Kumar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23450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Hinge</a:t>
            </a:r>
            <a:r>
              <a:rPr spc="-85" dirty="0"/>
              <a:t> </a:t>
            </a:r>
            <a:r>
              <a:rPr spc="-5" dirty="0"/>
              <a:t>Joint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56082" y="1525148"/>
            <a:ext cx="5600065" cy="2679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48895" indent="-342900">
              <a:lnSpc>
                <a:spcPct val="150000"/>
              </a:lnSpc>
              <a:spcBef>
                <a:spcPts val="95"/>
              </a:spcBef>
              <a:tabLst>
                <a:tab pos="354965" algn="l"/>
                <a:tab pos="2345055" algn="l"/>
                <a:tab pos="2473325" algn="l"/>
              </a:tabLst>
            </a:pPr>
            <a:r>
              <a:rPr sz="1750" spc="31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200" spc="-10" dirty="0">
                <a:solidFill>
                  <a:srgbClr val="404040"/>
                </a:solidFill>
                <a:latin typeface="Trebuchet MS"/>
                <a:cs typeface="Trebuchet MS"/>
              </a:rPr>
              <a:t>Hinge Joint: </a:t>
            </a:r>
            <a:r>
              <a:rPr sz="2200" spc="-5" dirty="0">
                <a:solidFill>
                  <a:srgbClr val="404040"/>
                </a:solidFill>
                <a:latin typeface="Trebuchet MS"/>
                <a:cs typeface="Trebuchet MS"/>
              </a:rPr>
              <a:t>the articular surface </a:t>
            </a:r>
            <a:r>
              <a:rPr sz="2200" spc="-10" dirty="0">
                <a:solidFill>
                  <a:srgbClr val="404040"/>
                </a:solidFill>
                <a:latin typeface="Trebuchet MS"/>
                <a:cs typeface="Trebuchet MS"/>
              </a:rPr>
              <a:t>are  </a:t>
            </a:r>
            <a:r>
              <a:rPr sz="2200" spc="-5">
                <a:solidFill>
                  <a:srgbClr val="404040"/>
                </a:solidFill>
                <a:latin typeface="Trebuchet MS"/>
                <a:cs typeface="Trebuchet MS"/>
              </a:rPr>
              <a:t>pulley</a:t>
            </a:r>
            <a:r>
              <a:rPr sz="2200" spc="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spc="-5" smtClean="0">
                <a:solidFill>
                  <a:srgbClr val="404040"/>
                </a:solidFill>
                <a:latin typeface="Trebuchet MS"/>
                <a:cs typeface="Trebuchet MS"/>
              </a:rPr>
              <a:t>shaped.This </a:t>
            </a:r>
            <a:r>
              <a:rPr sz="2200" spc="-10" dirty="0">
                <a:solidFill>
                  <a:srgbClr val="404040"/>
                </a:solidFill>
                <a:latin typeface="Trebuchet MS"/>
                <a:cs typeface="Trebuchet MS"/>
              </a:rPr>
              <a:t>movement consists  </a:t>
            </a:r>
            <a:r>
              <a:rPr sz="2200" spc="-5" dirty="0">
                <a:solidFill>
                  <a:srgbClr val="404040"/>
                </a:solidFill>
                <a:latin typeface="Trebuchet MS"/>
                <a:cs typeface="Trebuchet MS"/>
              </a:rPr>
              <a:t>of flexion </a:t>
            </a:r>
            <a:r>
              <a:rPr sz="2200" spc="-10" dirty="0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Trebuchet MS"/>
                <a:cs typeface="Trebuchet MS"/>
              </a:rPr>
              <a:t>extension.</a:t>
            </a:r>
            <a:endParaRPr sz="2200">
              <a:latin typeface="Trebuchet MS"/>
              <a:cs typeface="Trebuchet MS"/>
            </a:endParaRPr>
          </a:p>
          <a:p>
            <a:pPr marL="355600" marR="5080" indent="-342900">
              <a:lnSpc>
                <a:spcPct val="150000"/>
              </a:lnSpc>
              <a:spcBef>
                <a:spcPts val="1000"/>
              </a:spcBef>
              <a:tabLst>
                <a:tab pos="354965" algn="l"/>
                <a:tab pos="1223010" algn="l"/>
                <a:tab pos="4890135" algn="l"/>
              </a:tabLst>
            </a:pPr>
            <a:r>
              <a:rPr sz="1750" spc="315" dirty="0">
                <a:solidFill>
                  <a:srgbClr val="90C225"/>
                </a:solidFill>
                <a:latin typeface="Arial"/>
                <a:cs typeface="Arial"/>
              </a:rPr>
              <a:t></a:t>
            </a:r>
            <a:r>
              <a:rPr sz="1750" spc="315">
                <a:solidFill>
                  <a:srgbClr val="90C225"/>
                </a:solidFill>
                <a:latin typeface="Arial"/>
                <a:cs typeface="Arial"/>
              </a:rPr>
              <a:t>	</a:t>
            </a:r>
            <a:r>
              <a:rPr sz="2200" spc="-105" smtClean="0">
                <a:solidFill>
                  <a:srgbClr val="404040"/>
                </a:solidFill>
                <a:latin typeface="Trebuchet MS"/>
                <a:cs typeface="Trebuchet MS"/>
              </a:rPr>
              <a:t>Two </a:t>
            </a:r>
            <a:r>
              <a:rPr sz="2200" spc="-10" dirty="0">
                <a:solidFill>
                  <a:srgbClr val="404040"/>
                </a:solidFill>
                <a:latin typeface="Trebuchet MS"/>
                <a:cs typeface="Trebuchet MS"/>
              </a:rPr>
              <a:t>examples </a:t>
            </a:r>
            <a:r>
              <a:rPr sz="2200" spc="-5" dirty="0">
                <a:solidFill>
                  <a:srgbClr val="404040"/>
                </a:solidFill>
                <a:latin typeface="Trebuchet MS"/>
                <a:cs typeface="Trebuchet MS"/>
              </a:rPr>
              <a:t>are the elbow joint, </a:t>
            </a:r>
            <a:r>
              <a:rPr sz="2200" spc="-10" dirty="0">
                <a:solidFill>
                  <a:srgbClr val="404040"/>
                </a:solidFill>
                <a:latin typeface="Trebuchet MS"/>
                <a:cs typeface="Trebuchet MS"/>
              </a:rPr>
              <a:t>knee  </a:t>
            </a:r>
            <a:r>
              <a:rPr sz="2200" spc="-5" dirty="0">
                <a:solidFill>
                  <a:srgbClr val="404040"/>
                </a:solidFill>
                <a:latin typeface="Trebuchet MS"/>
                <a:cs typeface="Trebuchet MS"/>
              </a:rPr>
              <a:t>jo</a:t>
            </a:r>
            <a:r>
              <a:rPr sz="2200" spc="-15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200" spc="-1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200" spc="-5" dirty="0">
                <a:solidFill>
                  <a:srgbClr val="404040"/>
                </a:solidFill>
                <a:latin typeface="Trebuchet MS"/>
                <a:cs typeface="Trebuchet MS"/>
              </a:rPr>
              <a:t>t,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	</a:t>
            </a:r>
            <a:r>
              <a:rPr sz="2200" spc="-10" dirty="0">
                <a:solidFill>
                  <a:srgbClr val="404040"/>
                </a:solidFill>
                <a:latin typeface="Trebuchet MS"/>
                <a:cs typeface="Trebuchet MS"/>
              </a:rPr>
              <a:t>int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200" spc="-5" dirty="0">
                <a:solidFill>
                  <a:srgbClr val="404040"/>
                </a:solidFill>
                <a:latin typeface="Trebuchet MS"/>
                <a:cs typeface="Trebuchet MS"/>
              </a:rPr>
              <a:t>rphalangeal</a:t>
            </a:r>
            <a:r>
              <a:rPr sz="2200" spc="-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404040"/>
                </a:solidFill>
                <a:latin typeface="Trebuchet MS"/>
                <a:cs typeface="Trebuchet MS"/>
              </a:rPr>
              <a:t>jo</a:t>
            </a:r>
            <a:r>
              <a:rPr sz="2200" spc="-15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200" spc="-1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200" spc="-5" dirty="0">
                <a:solidFill>
                  <a:srgbClr val="404040"/>
                </a:solidFill>
                <a:latin typeface="Trebuchet MS"/>
                <a:cs typeface="Trebuchet MS"/>
              </a:rPr>
              <a:t>t</a:t>
            </a:r>
            <a:r>
              <a:rPr sz="22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Trebuchet MS"/>
                <a:cs typeface="Trebuchet MS"/>
              </a:rPr>
              <a:t>,ankl</a:t>
            </a:r>
            <a:r>
              <a:rPr sz="2200" spc="-5" dirty="0">
                <a:solidFill>
                  <a:srgbClr val="404040"/>
                </a:solidFill>
                <a:latin typeface="Trebuchet MS"/>
                <a:cs typeface="Trebuchet MS"/>
              </a:rPr>
              <a:t>e</a:t>
            </a:r>
            <a:r>
              <a:rPr sz="2200" dirty="0">
                <a:solidFill>
                  <a:srgbClr val="404040"/>
                </a:solidFill>
                <a:latin typeface="Trebuchet MS"/>
                <a:cs typeface="Trebuchet MS"/>
              </a:rPr>
              <a:t>	</a:t>
            </a:r>
            <a:r>
              <a:rPr sz="2200" spc="-5" dirty="0">
                <a:solidFill>
                  <a:srgbClr val="404040"/>
                </a:solidFill>
                <a:latin typeface="Trebuchet MS"/>
                <a:cs typeface="Trebuchet MS"/>
              </a:rPr>
              <a:t>jo</a:t>
            </a:r>
            <a:r>
              <a:rPr sz="2200" spc="-15" dirty="0">
                <a:solidFill>
                  <a:srgbClr val="404040"/>
                </a:solidFill>
                <a:latin typeface="Trebuchet MS"/>
                <a:cs typeface="Trebuchet MS"/>
              </a:rPr>
              <a:t>i</a:t>
            </a:r>
            <a:r>
              <a:rPr sz="2200" spc="-10" dirty="0">
                <a:solidFill>
                  <a:srgbClr val="404040"/>
                </a:solidFill>
                <a:latin typeface="Trebuchet MS"/>
                <a:cs typeface="Trebuchet MS"/>
              </a:rPr>
              <a:t>n</a:t>
            </a:r>
            <a:r>
              <a:rPr sz="2200" spc="-5" dirty="0">
                <a:solidFill>
                  <a:srgbClr val="404040"/>
                </a:solidFill>
                <a:latin typeface="Trebuchet MS"/>
                <a:cs typeface="Trebuchet MS"/>
              </a:rPr>
              <a:t>t.</a:t>
            </a:r>
            <a:endParaRPr sz="22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777228" y="1522475"/>
            <a:ext cx="5047487" cy="47929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95635" y="26923"/>
            <a:ext cx="14674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latin typeface="Trebuchet MS"/>
                <a:cs typeface="Trebuchet MS"/>
              </a:rPr>
              <a:t>Dr. </a:t>
            </a:r>
            <a:r>
              <a:rPr sz="1400" spc="-10" dirty="0">
                <a:latin typeface="Trebuchet MS"/>
                <a:cs typeface="Trebuchet MS"/>
              </a:rPr>
              <a:t>Vibhash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Kumar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759" y="326847"/>
            <a:ext cx="22040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0" dirty="0"/>
              <a:t>Pivot</a:t>
            </a:r>
            <a:r>
              <a:rPr spc="-80" dirty="0"/>
              <a:t> </a:t>
            </a:r>
            <a:r>
              <a:rPr dirty="0"/>
              <a:t>Joint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84759" y="1870709"/>
            <a:ext cx="4951095" cy="4304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715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The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articular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surface of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one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bone 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is rounded and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fits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into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concavity 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of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another </a:t>
            </a:r>
            <a:r>
              <a:rPr sz="2400" spc="-20" dirty="0">
                <a:solidFill>
                  <a:srgbClr val="404040"/>
                </a:solidFill>
                <a:latin typeface="Trebuchet MS"/>
                <a:cs typeface="Trebuchet MS"/>
              </a:rPr>
              <a:t>bone.further,rounded 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part is surrounded by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 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ligamentous</a:t>
            </a:r>
            <a:r>
              <a:rPr sz="2400" spc="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ring.</a:t>
            </a:r>
            <a:endParaRPr sz="2400">
              <a:latin typeface="Trebuchet MS"/>
              <a:cs typeface="Trebuchet MS"/>
            </a:endParaRPr>
          </a:p>
          <a:p>
            <a:pPr marL="355600" marR="401320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Movement is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limited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to the  rotation around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central axis.</a:t>
            </a:r>
            <a:endParaRPr sz="2400">
              <a:latin typeface="Trebuchet MS"/>
              <a:cs typeface="Trebuchet MS"/>
            </a:endParaRPr>
          </a:p>
          <a:p>
            <a:pPr marL="355600" marR="5080" indent="-3429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Examples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of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this type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of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joint are  the joints between the proximal  ends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of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the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radius </a:t>
            </a:r>
            <a:r>
              <a:rPr sz="2400" spc="-5">
                <a:solidFill>
                  <a:srgbClr val="404040"/>
                </a:solidFill>
                <a:latin typeface="Trebuchet MS"/>
                <a:cs typeface="Trebuchet MS"/>
              </a:rPr>
              <a:t>and</a:t>
            </a:r>
            <a:r>
              <a:rPr sz="240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smtClean="0">
                <a:solidFill>
                  <a:srgbClr val="404040"/>
                </a:solidFill>
                <a:latin typeface="Trebuchet MS"/>
                <a:cs typeface="Trebuchet MS"/>
              </a:rPr>
              <a:t>ulna</a:t>
            </a:r>
            <a:r>
              <a:rPr lang="en-US" sz="24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, and  </a:t>
            </a:r>
            <a:r>
              <a:rPr sz="2400" spc="-10" smtClean="0">
                <a:solidFill>
                  <a:srgbClr val="404040"/>
                </a:solidFill>
                <a:latin typeface="Trebuchet MS"/>
                <a:cs typeface="Trebuchet MS"/>
              </a:rPr>
              <a:t>atlanto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axial</a:t>
            </a:r>
            <a:r>
              <a:rPr sz="2400" spc="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joint.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380988" y="1845564"/>
            <a:ext cx="5539740" cy="40126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95635" y="26923"/>
            <a:ext cx="14674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latin typeface="Trebuchet MS"/>
                <a:cs typeface="Trebuchet MS"/>
              </a:rPr>
              <a:t>Dr. </a:t>
            </a:r>
            <a:r>
              <a:rPr sz="1400" spc="-10" dirty="0">
                <a:latin typeface="Trebuchet MS"/>
                <a:cs typeface="Trebuchet MS"/>
              </a:rPr>
              <a:t>Vibhash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Kumar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29902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Condylar</a:t>
            </a:r>
            <a:r>
              <a:rPr spc="-90" dirty="0"/>
              <a:t> </a:t>
            </a:r>
            <a:r>
              <a:rPr dirty="0"/>
              <a:t>Joint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99059" y="1352274"/>
            <a:ext cx="5469890" cy="496866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16839" indent="-342900">
              <a:lnSpc>
                <a:spcPct val="150100"/>
              </a:lnSpc>
              <a:spcBef>
                <a:spcPts val="105"/>
              </a:spcBef>
              <a:tabLst>
                <a:tab pos="354965" algn="l"/>
              </a:tabLst>
            </a:pPr>
            <a:r>
              <a:rPr sz="1750" spc="32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200" spc="-5" dirty="0">
                <a:solidFill>
                  <a:srgbClr val="404040"/>
                </a:solidFill>
                <a:latin typeface="Trebuchet MS"/>
                <a:cs typeface="Trebuchet MS"/>
              </a:rPr>
              <a:t>The round </a:t>
            </a:r>
            <a:r>
              <a:rPr sz="2200" spc="-10" dirty="0">
                <a:solidFill>
                  <a:srgbClr val="404040"/>
                </a:solidFill>
                <a:latin typeface="Trebuchet MS"/>
                <a:cs typeface="Trebuchet MS"/>
              </a:rPr>
              <a:t>articular surface </a:t>
            </a:r>
            <a:r>
              <a:rPr sz="2200" spc="-5" dirty="0">
                <a:solidFill>
                  <a:srgbClr val="404040"/>
                </a:solidFill>
                <a:latin typeface="Trebuchet MS"/>
                <a:cs typeface="Trebuchet MS"/>
              </a:rPr>
              <a:t>of </a:t>
            </a:r>
            <a:r>
              <a:rPr sz="2200" spc="-10" dirty="0">
                <a:solidFill>
                  <a:srgbClr val="404040"/>
                </a:solidFill>
                <a:latin typeface="Trebuchet MS"/>
                <a:cs typeface="Trebuchet MS"/>
              </a:rPr>
              <a:t>one bone  </a:t>
            </a:r>
            <a:r>
              <a:rPr sz="2200" spc="-5" dirty="0">
                <a:solidFill>
                  <a:srgbClr val="404040"/>
                </a:solidFill>
                <a:latin typeface="Trebuchet MS"/>
                <a:cs typeface="Trebuchet MS"/>
              </a:rPr>
              <a:t>fits </a:t>
            </a:r>
            <a:r>
              <a:rPr sz="2200" spc="-10" dirty="0">
                <a:solidFill>
                  <a:srgbClr val="404040"/>
                </a:solidFill>
                <a:latin typeface="Trebuchet MS"/>
                <a:cs typeface="Trebuchet MS"/>
              </a:rPr>
              <a:t>into </a:t>
            </a:r>
            <a:r>
              <a:rPr sz="2200" spc="-5" dirty="0">
                <a:solidFill>
                  <a:srgbClr val="404040"/>
                </a:solidFill>
                <a:latin typeface="Trebuchet MS"/>
                <a:cs typeface="Trebuchet MS"/>
              </a:rPr>
              <a:t>socket type articular surfae of  </a:t>
            </a:r>
            <a:r>
              <a:rPr sz="2200" spc="-10" dirty="0">
                <a:solidFill>
                  <a:srgbClr val="404040"/>
                </a:solidFill>
                <a:latin typeface="Trebuchet MS"/>
                <a:cs typeface="Trebuchet MS"/>
              </a:rPr>
              <a:t>another </a:t>
            </a:r>
            <a:r>
              <a:rPr sz="2200" spc="-5" dirty="0">
                <a:solidFill>
                  <a:srgbClr val="404040"/>
                </a:solidFill>
                <a:latin typeface="Trebuchet MS"/>
                <a:cs typeface="Trebuchet MS"/>
              </a:rPr>
              <a:t>bone.</a:t>
            </a:r>
            <a:endParaRPr sz="2200">
              <a:latin typeface="Trebuchet MS"/>
              <a:cs typeface="Trebuchet MS"/>
            </a:endParaRPr>
          </a:p>
          <a:p>
            <a:pPr marL="355600" marR="5080" indent="-342900">
              <a:lnSpc>
                <a:spcPct val="150000"/>
              </a:lnSpc>
              <a:spcBef>
                <a:spcPts val="994"/>
              </a:spcBef>
              <a:tabLst>
                <a:tab pos="354965" algn="l"/>
                <a:tab pos="1871345" algn="l"/>
              </a:tabLst>
            </a:pPr>
            <a:r>
              <a:rPr sz="1750" spc="31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200" spc="-10" dirty="0">
                <a:solidFill>
                  <a:srgbClr val="404040"/>
                </a:solidFill>
                <a:latin typeface="Trebuchet MS"/>
                <a:cs typeface="Trebuchet MS"/>
              </a:rPr>
              <a:t>The</a:t>
            </a:r>
            <a:r>
              <a:rPr sz="22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Trebuchet MS"/>
                <a:cs typeface="Trebuchet MS"/>
              </a:rPr>
              <a:t>end</a:t>
            </a:r>
            <a:r>
              <a:rPr sz="2200" spc="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spc="-5" dirty="0">
                <a:solidFill>
                  <a:srgbClr val="404040"/>
                </a:solidFill>
                <a:latin typeface="Trebuchet MS"/>
                <a:cs typeface="Trebuchet MS"/>
              </a:rPr>
              <a:t>of	</a:t>
            </a:r>
            <a:r>
              <a:rPr sz="2200" spc="-10" dirty="0">
                <a:solidFill>
                  <a:srgbClr val="404040"/>
                </a:solidFill>
                <a:latin typeface="Trebuchet MS"/>
                <a:cs typeface="Trebuchet MS"/>
              </a:rPr>
              <a:t>bone bearing </a:t>
            </a:r>
            <a:r>
              <a:rPr sz="2200" spc="-5" dirty="0">
                <a:solidFill>
                  <a:srgbClr val="404040"/>
                </a:solidFill>
                <a:latin typeface="Trebuchet MS"/>
                <a:cs typeface="Trebuchet MS"/>
              </a:rPr>
              <a:t>round </a:t>
            </a:r>
            <a:r>
              <a:rPr sz="2200" spc="-10" dirty="0">
                <a:solidFill>
                  <a:srgbClr val="404040"/>
                </a:solidFill>
                <a:latin typeface="Trebuchet MS"/>
                <a:cs typeface="Trebuchet MS"/>
              </a:rPr>
              <a:t>articular  </a:t>
            </a:r>
            <a:r>
              <a:rPr sz="2200" spc="-5" dirty="0">
                <a:solidFill>
                  <a:srgbClr val="404040"/>
                </a:solidFill>
                <a:latin typeface="Trebuchet MS"/>
                <a:cs typeface="Trebuchet MS"/>
              </a:rPr>
              <a:t>surface is </a:t>
            </a:r>
            <a:r>
              <a:rPr sz="2200" spc="-10" dirty="0">
                <a:solidFill>
                  <a:srgbClr val="404040"/>
                </a:solidFill>
                <a:latin typeface="Trebuchet MS"/>
                <a:cs typeface="Trebuchet MS"/>
              </a:rPr>
              <a:t>called condyle </a:t>
            </a:r>
            <a:r>
              <a:rPr sz="2200" spc="-5" dirty="0">
                <a:solidFill>
                  <a:srgbClr val="404040"/>
                </a:solidFill>
                <a:latin typeface="Trebuchet MS"/>
                <a:cs typeface="Trebuchet MS"/>
              </a:rPr>
              <a:t>.these </a:t>
            </a:r>
            <a:r>
              <a:rPr sz="2200" spc="-10" dirty="0">
                <a:solidFill>
                  <a:srgbClr val="404040"/>
                </a:solidFill>
                <a:latin typeface="Trebuchet MS"/>
                <a:cs typeface="Trebuchet MS"/>
              </a:rPr>
              <a:t>joint  permit movements </a:t>
            </a:r>
            <a:r>
              <a:rPr sz="2200" spc="-5" dirty="0">
                <a:solidFill>
                  <a:srgbClr val="404040"/>
                </a:solidFill>
                <a:latin typeface="Trebuchet MS"/>
                <a:cs typeface="Trebuchet MS"/>
              </a:rPr>
              <a:t>in 2</a:t>
            </a:r>
            <a:r>
              <a:rPr sz="22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Trebuchet MS"/>
                <a:cs typeface="Trebuchet MS"/>
              </a:rPr>
              <a:t>direction.</a:t>
            </a:r>
            <a:endParaRPr sz="2200">
              <a:latin typeface="Trebuchet MS"/>
              <a:cs typeface="Trebuchet MS"/>
            </a:endParaRPr>
          </a:p>
          <a:p>
            <a:pPr marL="355600" marR="383540" indent="-342900">
              <a:lnSpc>
                <a:spcPct val="15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750" spc="315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200" spc="-5" dirty="0">
                <a:solidFill>
                  <a:srgbClr val="404040"/>
                </a:solidFill>
                <a:latin typeface="Trebuchet MS"/>
                <a:cs typeface="Trebuchet MS"/>
              </a:rPr>
              <a:t>Examples – right </a:t>
            </a:r>
            <a:r>
              <a:rPr sz="2200" spc="-10" dirty="0">
                <a:solidFill>
                  <a:srgbClr val="404040"/>
                </a:solidFill>
                <a:latin typeface="Trebuchet MS"/>
                <a:cs typeface="Trebuchet MS"/>
              </a:rPr>
              <a:t>and </a:t>
            </a:r>
            <a:r>
              <a:rPr sz="2200" spc="-5">
                <a:solidFill>
                  <a:srgbClr val="404040"/>
                </a:solidFill>
                <a:latin typeface="Trebuchet MS"/>
                <a:cs typeface="Trebuchet MS"/>
              </a:rPr>
              <a:t>left  </a:t>
            </a:r>
            <a:r>
              <a:rPr sz="2200" spc="-10" smtClean="0">
                <a:solidFill>
                  <a:srgbClr val="404040"/>
                </a:solidFill>
                <a:latin typeface="Trebuchet MS"/>
                <a:cs typeface="Trebuchet MS"/>
              </a:rPr>
              <a:t>temporo</a:t>
            </a:r>
            <a:r>
              <a:rPr lang="en-US" sz="2200" spc="-10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spc="-10" smtClean="0">
                <a:solidFill>
                  <a:srgbClr val="404040"/>
                </a:solidFill>
                <a:latin typeface="Trebuchet MS"/>
                <a:cs typeface="Trebuchet MS"/>
              </a:rPr>
              <a:t>mandibular </a:t>
            </a:r>
            <a:r>
              <a:rPr sz="2200" spc="-5" dirty="0">
                <a:solidFill>
                  <a:srgbClr val="404040"/>
                </a:solidFill>
                <a:latin typeface="Trebuchet MS"/>
                <a:cs typeface="Trebuchet MS"/>
              </a:rPr>
              <a:t>joints</a:t>
            </a:r>
            <a:r>
              <a:rPr sz="2200" spc="-5">
                <a:solidFill>
                  <a:srgbClr val="404040"/>
                </a:solidFill>
                <a:latin typeface="Trebuchet MS"/>
                <a:cs typeface="Trebuchet MS"/>
              </a:rPr>
              <a:t>. </a:t>
            </a:r>
            <a:endParaRPr lang="en-US" sz="2200" spc="-5" dirty="0" smtClean="0">
              <a:solidFill>
                <a:srgbClr val="404040"/>
              </a:solidFill>
              <a:latin typeface="Trebuchet MS"/>
              <a:cs typeface="Trebuchet MS"/>
            </a:endParaRPr>
          </a:p>
          <a:p>
            <a:pPr marL="355600" marR="383540" indent="-342900">
              <a:lnSpc>
                <a:spcPct val="15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2200" spc="-10" smtClean="0">
                <a:solidFill>
                  <a:srgbClr val="404040"/>
                </a:solidFill>
                <a:latin typeface="Trebuchet MS"/>
                <a:cs typeface="Trebuchet MS"/>
              </a:rPr>
              <a:t>knee</a:t>
            </a:r>
            <a:r>
              <a:rPr sz="2200" spc="4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Trebuchet MS"/>
                <a:cs typeface="Trebuchet MS"/>
              </a:rPr>
              <a:t>joint</a:t>
            </a:r>
            <a:endParaRPr sz="22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757416" y="1269491"/>
            <a:ext cx="4587239" cy="47411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95635" y="26923"/>
            <a:ext cx="14674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latin typeface="Trebuchet MS"/>
                <a:cs typeface="Trebuchet MS"/>
              </a:rPr>
              <a:t>Dr. </a:t>
            </a:r>
            <a:r>
              <a:rPr sz="1400" spc="-10" dirty="0">
                <a:latin typeface="Trebuchet MS"/>
                <a:cs typeface="Trebuchet MS"/>
              </a:rPr>
              <a:t>Vibhash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Kumar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28549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Ellipsoid</a:t>
            </a:r>
            <a:r>
              <a:rPr spc="-60" dirty="0"/>
              <a:t> </a:t>
            </a:r>
            <a:r>
              <a:rPr dirty="0"/>
              <a:t>joint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27405" y="1469898"/>
            <a:ext cx="5520690" cy="49228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>
              <a:lnSpc>
                <a:spcPct val="140000"/>
              </a:lnSpc>
              <a:spcBef>
                <a:spcPts val="100"/>
              </a:spcBef>
              <a:tabLst>
                <a:tab pos="355600" algn="l"/>
                <a:tab pos="38855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Elliptical</a:t>
            </a:r>
            <a:r>
              <a:rPr sz="2400" spc="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convex</a:t>
            </a:r>
            <a:r>
              <a:rPr sz="24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surface	of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one</a:t>
            </a:r>
            <a:r>
              <a:rPr sz="2400" spc="-7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bone 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articulates with elliptical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concave 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surface of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another</a:t>
            </a:r>
            <a:r>
              <a:rPr sz="2400" spc="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bone.</a:t>
            </a:r>
            <a:endParaRPr sz="2400">
              <a:latin typeface="Trebuchet MS"/>
              <a:cs typeface="Trebuchet MS"/>
            </a:endParaRPr>
          </a:p>
          <a:p>
            <a:pPr marL="355600" marR="41910" indent="-343535">
              <a:lnSpc>
                <a:spcPct val="140000"/>
              </a:lnSpc>
              <a:spcBef>
                <a:spcPts val="994"/>
              </a:spcBef>
              <a:tabLst>
                <a:tab pos="355600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The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movements are permitted in two  </a:t>
            </a:r>
            <a:r>
              <a:rPr sz="2400" spc="-10">
                <a:solidFill>
                  <a:srgbClr val="404040"/>
                </a:solidFill>
                <a:latin typeface="Trebuchet MS"/>
                <a:cs typeface="Trebuchet MS"/>
              </a:rPr>
              <a:t>directions</a:t>
            </a:r>
            <a:r>
              <a:rPr sz="2400" spc="-10" smtClean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r>
              <a:rPr lang="en-US" sz="2400" spc="-10" dirty="0" smtClean="0">
                <a:solidFill>
                  <a:srgbClr val="404040"/>
                </a:solidFill>
                <a:latin typeface="Trebuchet MS"/>
                <a:cs typeface="Trebuchet MS"/>
              </a:rPr>
              <a:t> Flexion extension  or abduction adduction </a:t>
            </a:r>
            <a:endParaRPr sz="2400">
              <a:latin typeface="Trebuchet MS"/>
              <a:cs typeface="Trebuchet MS"/>
            </a:endParaRPr>
          </a:p>
          <a:p>
            <a:pPr marL="355600" marR="566420" indent="-343535">
              <a:lnSpc>
                <a:spcPct val="140000"/>
              </a:lnSpc>
              <a:spcBef>
                <a:spcPts val="1010"/>
              </a:spcBef>
              <a:tabLst>
                <a:tab pos="355600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Eg; wrist joint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,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atlanto occipital  joint,metacarpo phalangeal  joints,metatarso phalangeal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joint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772656" y="1502663"/>
            <a:ext cx="4814315" cy="4838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95635" y="26923"/>
            <a:ext cx="14674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latin typeface="Trebuchet MS"/>
                <a:cs typeface="Trebuchet MS"/>
              </a:rPr>
              <a:t>Dr. </a:t>
            </a:r>
            <a:r>
              <a:rPr sz="1400" spc="-10" dirty="0">
                <a:latin typeface="Trebuchet MS"/>
                <a:cs typeface="Trebuchet MS"/>
              </a:rPr>
              <a:t>Vibhash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Kumar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49333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Introduction </a:t>
            </a:r>
            <a:r>
              <a:rPr sz="4000" spc="-5" dirty="0"/>
              <a:t>of Joints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4612004" y="2003298"/>
            <a:ext cx="5084445" cy="29110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5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Joint is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junction between two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or 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more bones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or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cartilages. It is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 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device to permit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movement.</a:t>
            </a:r>
            <a:endParaRPr sz="2400">
              <a:latin typeface="Trebuchet MS"/>
              <a:cs typeface="Trebuchet MS"/>
            </a:endParaRPr>
          </a:p>
          <a:p>
            <a:pPr marL="355600" marR="364490" indent="-342900" algn="just">
              <a:lnSpc>
                <a:spcPct val="150100"/>
              </a:lnSpc>
              <a:spcBef>
                <a:spcPts val="994"/>
              </a:spcBef>
            </a:pPr>
            <a:r>
              <a:rPr sz="1900" spc="350">
                <a:solidFill>
                  <a:srgbClr val="90C225"/>
                </a:solidFill>
                <a:latin typeface="Arial"/>
                <a:cs typeface="Arial"/>
              </a:rPr>
              <a:t> </a:t>
            </a:r>
            <a:r>
              <a:rPr sz="1900" spc="350" smtClean="0">
                <a:solidFill>
                  <a:srgbClr val="90C225"/>
                </a:solidFill>
                <a:latin typeface="Arial"/>
                <a:cs typeface="Arial"/>
              </a:rPr>
              <a:t></a:t>
            </a: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There are 230 joints in the</a:t>
            </a:r>
            <a:r>
              <a:rPr sz="2400" spc="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body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23416" y="1647444"/>
            <a:ext cx="2362200" cy="4910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95635" y="26923"/>
            <a:ext cx="14674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latin typeface="Trebuchet MS"/>
                <a:cs typeface="Trebuchet MS"/>
              </a:rPr>
              <a:t>Dr. </a:t>
            </a:r>
            <a:r>
              <a:rPr sz="1400" spc="-10" dirty="0">
                <a:latin typeface="Trebuchet MS"/>
                <a:cs typeface="Trebuchet MS"/>
              </a:rPr>
              <a:t>Vibhash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Kumar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310" y="802894"/>
            <a:ext cx="25438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Saddle</a:t>
            </a:r>
            <a:r>
              <a:rPr spc="-95" dirty="0"/>
              <a:t> </a:t>
            </a:r>
            <a:r>
              <a:rPr dirty="0"/>
              <a:t>Joint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56310" y="2184908"/>
            <a:ext cx="5236845" cy="29418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Saddle Joint: The articular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surfaces 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are reciprocally saddle shaped</a:t>
            </a:r>
            <a:r>
              <a:rPr sz="2400" spc="7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i.e</a:t>
            </a:r>
            <a:endParaRPr sz="2400">
              <a:latin typeface="Trebuchet MS"/>
              <a:cs typeface="Trebuchet MS"/>
            </a:endParaRPr>
          </a:p>
          <a:p>
            <a:pPr marL="355600" marR="396875">
              <a:lnSpc>
                <a:spcPct val="100000"/>
              </a:lnSpc>
            </a:pP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.concavo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-convex.this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unique  artiulation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is modified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condyloid 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joint that allows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wide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range of 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movement.</a:t>
            </a:r>
            <a:endParaRPr sz="2400">
              <a:latin typeface="Trebuchet MS"/>
              <a:cs typeface="Trebuchet MS"/>
            </a:endParaRPr>
          </a:p>
          <a:p>
            <a:pPr marL="355600" marR="532765" indent="-3429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</a:t>
            </a:r>
            <a:r>
              <a:rPr sz="1900" spc="350">
                <a:solidFill>
                  <a:srgbClr val="90C225"/>
                </a:solidFill>
                <a:latin typeface="Arial"/>
                <a:cs typeface="Arial"/>
              </a:rPr>
              <a:t>	</a:t>
            </a:r>
            <a:r>
              <a:rPr lang="en-US" sz="1900" spc="350" dirty="0" err="1" smtClean="0">
                <a:latin typeface="Arial"/>
                <a:cs typeface="Arial"/>
              </a:rPr>
              <a:t>eg</a:t>
            </a:r>
            <a:r>
              <a:rPr lang="en-US" sz="1900" spc="350" dirty="0" smtClean="0">
                <a:latin typeface="Arial"/>
                <a:cs typeface="Arial"/>
              </a:rPr>
              <a:t>; </a:t>
            </a:r>
            <a:r>
              <a:rPr lang="en-US" sz="1900" spc="350" dirty="0" err="1" smtClean="0">
                <a:latin typeface="Arial"/>
                <a:cs typeface="Arial"/>
              </a:rPr>
              <a:t>carpometacarpal</a:t>
            </a:r>
            <a:r>
              <a:rPr lang="en-US" sz="1900" spc="350" dirty="0" smtClean="0">
                <a:latin typeface="Arial"/>
                <a:cs typeface="Arial"/>
              </a:rPr>
              <a:t> joint of thumb.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396228" y="2078735"/>
            <a:ext cx="5338572" cy="396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95635" y="26923"/>
            <a:ext cx="14674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latin typeface="Trebuchet MS"/>
                <a:cs typeface="Trebuchet MS"/>
              </a:rPr>
              <a:t>Dr. </a:t>
            </a:r>
            <a:r>
              <a:rPr sz="1400" spc="-10" dirty="0">
                <a:latin typeface="Trebuchet MS"/>
                <a:cs typeface="Trebuchet MS"/>
              </a:rPr>
              <a:t>Vibhash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Kumar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43922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Ball-and-Socket</a:t>
            </a:r>
            <a:r>
              <a:rPr spc="-35" dirty="0"/>
              <a:t> </a:t>
            </a:r>
            <a:r>
              <a:rPr dirty="0"/>
              <a:t>Joint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70382" y="1584705"/>
            <a:ext cx="6506209" cy="4065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46379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Ball-and-Socket Joint: consists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of a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bone  with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ball-shaped head that attaches with  the cup-shaped cavity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of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another</a:t>
            </a:r>
            <a:r>
              <a:rPr sz="2400" spc="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bone.</a:t>
            </a:r>
            <a:endParaRPr sz="2400">
              <a:latin typeface="Trebuchet MS"/>
              <a:cs typeface="Trebuchet MS"/>
            </a:endParaRPr>
          </a:p>
          <a:p>
            <a:pPr marL="355600" marR="5080" indent="-3429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This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type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of joint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allows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for a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wider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range of 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motion than any other</a:t>
            </a:r>
            <a:r>
              <a:rPr sz="2400" spc="4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kind.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It permits movement in all planes, and</a:t>
            </a:r>
            <a:r>
              <a:rPr sz="2400" spc="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</a:t>
            </a:r>
            <a:endParaRPr sz="2400">
              <a:latin typeface="Trebuchet MS"/>
              <a:cs typeface="Trebuchet MS"/>
            </a:endParaRPr>
          </a:p>
          <a:p>
            <a:pPr marL="355600">
              <a:lnSpc>
                <a:spcPct val="100000"/>
              </a:lnSpc>
            </a:pP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rotational movement around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central</a:t>
            </a:r>
            <a:r>
              <a:rPr sz="24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axis.</a:t>
            </a:r>
            <a:endParaRPr sz="2400">
              <a:latin typeface="Trebuchet MS"/>
              <a:cs typeface="Trebuchet MS"/>
            </a:endParaRPr>
          </a:p>
          <a:p>
            <a:pPr marL="355600" marR="106680" indent="-342900" algn="just">
              <a:lnSpc>
                <a:spcPct val="100000"/>
              </a:lnSpc>
              <a:spcBef>
                <a:spcPts val="1000"/>
              </a:spcBef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 </a:t>
            </a:r>
            <a:r>
              <a:rPr sz="2400" spc="-114" dirty="0">
                <a:solidFill>
                  <a:srgbClr val="404040"/>
                </a:solidFill>
                <a:latin typeface="Trebuchet MS"/>
                <a:cs typeface="Trebuchet MS"/>
              </a:rPr>
              <a:t>Two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examples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of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this type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of joint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would </a:t>
            </a:r>
            <a:r>
              <a:rPr sz="2400" spc="-125" dirty="0">
                <a:solidFill>
                  <a:srgbClr val="404040"/>
                </a:solidFill>
                <a:latin typeface="Trebuchet MS"/>
                <a:cs typeface="Trebuchet MS"/>
              </a:rPr>
              <a:t>be 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the hip, shoulder joints and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incudostapedial 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joint.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39228" y="1269491"/>
            <a:ext cx="4504944" cy="47030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95635" y="26923"/>
            <a:ext cx="14674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latin typeface="Trebuchet MS"/>
                <a:cs typeface="Trebuchet MS"/>
              </a:rPr>
              <a:t>Dr. </a:t>
            </a:r>
            <a:r>
              <a:rPr sz="1400" spc="-10" dirty="0">
                <a:latin typeface="Trebuchet MS"/>
                <a:cs typeface="Trebuchet MS"/>
              </a:rPr>
              <a:t>Vibhash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Kumar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495869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spc="-5" dirty="0" smtClean="0"/>
              <a:t>STRUCTURE OF SYNOVIAL JOINT </a:t>
            </a:r>
            <a:endParaRPr sz="2400"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756310" y="1229613"/>
            <a:ext cx="3871595" cy="457263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42989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A).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fibrous</a:t>
            </a:r>
            <a:r>
              <a:rPr sz="2400" spc="2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Capsule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B). 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Reinforcing</a:t>
            </a:r>
            <a:r>
              <a:rPr sz="2400" spc="2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Ligaments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C).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Synovial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membrane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  <a:tab pos="93535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D).	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Articular</a:t>
            </a: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Cartilage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  <a:tab pos="91122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E).	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Articular</a:t>
            </a:r>
            <a:r>
              <a:rPr sz="2400" spc="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Discs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F). Fatty</a:t>
            </a:r>
            <a:r>
              <a:rPr sz="2400" spc="1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30" dirty="0">
                <a:solidFill>
                  <a:srgbClr val="404040"/>
                </a:solidFill>
                <a:latin typeface="Trebuchet MS"/>
                <a:cs typeface="Trebuchet MS"/>
              </a:rPr>
              <a:t>Pads</a:t>
            </a:r>
            <a:endParaRPr sz="2400">
              <a:latin typeface="Trebuchet MS"/>
              <a:cs typeface="Trebuchet MS"/>
            </a:endParaRPr>
          </a:p>
          <a:p>
            <a:pPr marL="355600" marR="8890" indent="-3429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G).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Bursae Flattened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sacs 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that contain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synovial 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fluid. Function to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reduce 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friction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957315" y="733044"/>
            <a:ext cx="5172455" cy="5448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95635" y="26923"/>
            <a:ext cx="14674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latin typeface="Trebuchet MS"/>
                <a:cs typeface="Trebuchet MS"/>
              </a:rPr>
              <a:t>Dr. </a:t>
            </a:r>
            <a:r>
              <a:rPr sz="1400" spc="-10" dirty="0">
                <a:latin typeface="Trebuchet MS"/>
                <a:cs typeface="Trebuchet MS"/>
              </a:rPr>
              <a:t>Vibhash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Kumar</a:t>
            </a:r>
            <a:endParaRPr sz="1400">
              <a:latin typeface="Trebuchet MS"/>
              <a:cs typeface="Trebuchet MS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192145" y="1949195"/>
            <a:ext cx="3512185" cy="945515"/>
            <a:chOff x="3192145" y="1949195"/>
            <a:chExt cx="3512185" cy="945515"/>
          </a:xfrm>
        </p:grpSpPr>
        <p:sp>
          <p:nvSpPr>
            <p:cNvPr id="4" name="object 4"/>
            <p:cNvSpPr/>
            <p:nvPr/>
          </p:nvSpPr>
          <p:spPr>
            <a:xfrm>
              <a:off x="3203575" y="1960625"/>
              <a:ext cx="3489325" cy="922655"/>
            </a:xfrm>
            <a:custGeom>
              <a:avLst/>
              <a:gdLst/>
              <a:ahLst/>
              <a:cxnLst/>
              <a:rect l="l" t="t" r="r" b="b"/>
              <a:pathLst>
                <a:path w="3489325" h="922655">
                  <a:moveTo>
                    <a:pt x="1813560" y="489331"/>
                  </a:moveTo>
                  <a:lnTo>
                    <a:pt x="1755112" y="491830"/>
                  </a:lnTo>
                  <a:lnTo>
                    <a:pt x="1702291" y="499328"/>
                  </a:lnTo>
                  <a:lnTo>
                    <a:pt x="1655085" y="511825"/>
                  </a:lnTo>
                  <a:lnTo>
                    <a:pt x="1613481" y="529320"/>
                  </a:lnTo>
                  <a:lnTo>
                    <a:pt x="1577466" y="551814"/>
                  </a:lnTo>
                  <a:lnTo>
                    <a:pt x="1541129" y="586079"/>
                  </a:lnTo>
                  <a:lnTo>
                    <a:pt x="1515173" y="626379"/>
                  </a:lnTo>
                  <a:lnTo>
                    <a:pt x="1499600" y="672705"/>
                  </a:lnTo>
                  <a:lnTo>
                    <a:pt x="1494409" y="725043"/>
                  </a:lnTo>
                  <a:lnTo>
                    <a:pt x="1498097" y="769671"/>
                  </a:lnTo>
                  <a:lnTo>
                    <a:pt x="1509156" y="808894"/>
                  </a:lnTo>
                  <a:lnTo>
                    <a:pt x="1527573" y="842736"/>
                  </a:lnTo>
                  <a:lnTo>
                    <a:pt x="1553337" y="871220"/>
                  </a:lnTo>
                  <a:lnTo>
                    <a:pt x="1585531" y="893722"/>
                  </a:lnTo>
                  <a:lnTo>
                    <a:pt x="1623250" y="909796"/>
                  </a:lnTo>
                  <a:lnTo>
                    <a:pt x="1666493" y="919440"/>
                  </a:lnTo>
                  <a:lnTo>
                    <a:pt x="1715262" y="922654"/>
                  </a:lnTo>
                  <a:lnTo>
                    <a:pt x="1742388" y="921343"/>
                  </a:lnTo>
                  <a:lnTo>
                    <a:pt x="1794879" y="910814"/>
                  </a:lnTo>
                  <a:lnTo>
                    <a:pt x="1843611" y="890214"/>
                  </a:lnTo>
                  <a:lnTo>
                    <a:pt x="1878905" y="862996"/>
                  </a:lnTo>
                  <a:lnTo>
                    <a:pt x="1890902" y="847089"/>
                  </a:lnTo>
                  <a:lnTo>
                    <a:pt x="2050713" y="847089"/>
                  </a:lnTo>
                  <a:lnTo>
                    <a:pt x="2037667" y="819261"/>
                  </a:lnTo>
                  <a:lnTo>
                    <a:pt x="2034517" y="804163"/>
                  </a:lnTo>
                  <a:lnTo>
                    <a:pt x="1742694" y="804163"/>
                  </a:lnTo>
                  <a:lnTo>
                    <a:pt x="1699188" y="798806"/>
                  </a:lnTo>
                  <a:lnTo>
                    <a:pt x="1668113" y="782732"/>
                  </a:lnTo>
                  <a:lnTo>
                    <a:pt x="1649468" y="755943"/>
                  </a:lnTo>
                  <a:lnTo>
                    <a:pt x="1643252" y="718438"/>
                  </a:lnTo>
                  <a:lnTo>
                    <a:pt x="1650294" y="676879"/>
                  </a:lnTo>
                  <a:lnTo>
                    <a:pt x="1671424" y="644555"/>
                  </a:lnTo>
                  <a:lnTo>
                    <a:pt x="1706648" y="621466"/>
                  </a:lnTo>
                  <a:lnTo>
                    <a:pt x="1755972" y="607613"/>
                  </a:lnTo>
                  <a:lnTo>
                    <a:pt x="1819402" y="602996"/>
                  </a:lnTo>
                  <a:lnTo>
                    <a:pt x="2024888" y="602996"/>
                  </a:lnTo>
                  <a:lnTo>
                    <a:pt x="2024888" y="579247"/>
                  </a:lnTo>
                  <a:lnTo>
                    <a:pt x="2022162" y="509934"/>
                  </a:lnTo>
                  <a:lnTo>
                    <a:pt x="2020562" y="498221"/>
                  </a:lnTo>
                  <a:lnTo>
                    <a:pt x="1875409" y="498221"/>
                  </a:lnTo>
                  <a:lnTo>
                    <a:pt x="1858172" y="494313"/>
                  </a:lnTo>
                  <a:lnTo>
                    <a:pt x="1842103" y="491537"/>
                  </a:lnTo>
                  <a:lnTo>
                    <a:pt x="1827224" y="489880"/>
                  </a:lnTo>
                  <a:lnTo>
                    <a:pt x="1813560" y="489331"/>
                  </a:lnTo>
                  <a:close/>
                </a:path>
                <a:path w="3489325" h="922655">
                  <a:moveTo>
                    <a:pt x="2050713" y="847089"/>
                  </a:moveTo>
                  <a:lnTo>
                    <a:pt x="1890902" y="847089"/>
                  </a:lnTo>
                  <a:lnTo>
                    <a:pt x="1896407" y="860829"/>
                  </a:lnTo>
                  <a:lnTo>
                    <a:pt x="1925447" y="898906"/>
                  </a:lnTo>
                  <a:lnTo>
                    <a:pt x="1967487" y="921176"/>
                  </a:lnTo>
                  <a:lnTo>
                    <a:pt x="1983104" y="922654"/>
                  </a:lnTo>
                  <a:lnTo>
                    <a:pt x="1997344" y="922200"/>
                  </a:lnTo>
                  <a:lnTo>
                    <a:pt x="2034921" y="915288"/>
                  </a:lnTo>
                  <a:lnTo>
                    <a:pt x="2066567" y="890214"/>
                  </a:lnTo>
                  <a:lnTo>
                    <a:pt x="2076069" y="875664"/>
                  </a:lnTo>
                  <a:lnTo>
                    <a:pt x="2053659" y="853374"/>
                  </a:lnTo>
                  <a:lnTo>
                    <a:pt x="2050713" y="847089"/>
                  </a:lnTo>
                  <a:close/>
                </a:path>
                <a:path w="3489325" h="922655">
                  <a:moveTo>
                    <a:pt x="2024888" y="602996"/>
                  </a:moveTo>
                  <a:lnTo>
                    <a:pt x="1819402" y="602996"/>
                  </a:lnTo>
                  <a:lnTo>
                    <a:pt x="1830117" y="603474"/>
                  </a:lnTo>
                  <a:lnTo>
                    <a:pt x="1843214" y="604916"/>
                  </a:lnTo>
                  <a:lnTo>
                    <a:pt x="1858692" y="607335"/>
                  </a:lnTo>
                  <a:lnTo>
                    <a:pt x="1876552" y="610743"/>
                  </a:lnTo>
                  <a:lnTo>
                    <a:pt x="1876552" y="670306"/>
                  </a:lnTo>
                  <a:lnTo>
                    <a:pt x="1871201" y="718511"/>
                  </a:lnTo>
                  <a:lnTo>
                    <a:pt x="1855146" y="755993"/>
                  </a:lnTo>
                  <a:lnTo>
                    <a:pt x="1790899" y="798813"/>
                  </a:lnTo>
                  <a:lnTo>
                    <a:pt x="1742694" y="804163"/>
                  </a:lnTo>
                  <a:lnTo>
                    <a:pt x="2034517" y="804163"/>
                  </a:lnTo>
                  <a:lnTo>
                    <a:pt x="2028080" y="773312"/>
                  </a:lnTo>
                  <a:lnTo>
                    <a:pt x="2024888" y="715518"/>
                  </a:lnTo>
                  <a:lnTo>
                    <a:pt x="2024888" y="602996"/>
                  </a:lnTo>
                  <a:close/>
                </a:path>
                <a:path w="3489325" h="922655">
                  <a:moveTo>
                    <a:pt x="1993814" y="385699"/>
                  </a:moveTo>
                  <a:lnTo>
                    <a:pt x="1733169" y="385699"/>
                  </a:lnTo>
                  <a:lnTo>
                    <a:pt x="1784391" y="390195"/>
                  </a:lnTo>
                  <a:lnTo>
                    <a:pt x="1824220" y="403690"/>
                  </a:lnTo>
                  <a:lnTo>
                    <a:pt x="1852662" y="426188"/>
                  </a:lnTo>
                  <a:lnTo>
                    <a:pt x="1869723" y="457696"/>
                  </a:lnTo>
                  <a:lnTo>
                    <a:pt x="1875409" y="498221"/>
                  </a:lnTo>
                  <a:lnTo>
                    <a:pt x="2020562" y="498221"/>
                  </a:lnTo>
                  <a:lnTo>
                    <a:pt x="2013992" y="450125"/>
                  </a:lnTo>
                  <a:lnTo>
                    <a:pt x="2000391" y="399814"/>
                  </a:lnTo>
                  <a:lnTo>
                    <a:pt x="1993814" y="385699"/>
                  </a:lnTo>
                  <a:close/>
                </a:path>
                <a:path w="3489325" h="922655">
                  <a:moveTo>
                    <a:pt x="1743202" y="261238"/>
                  </a:moveTo>
                  <a:lnTo>
                    <a:pt x="1692054" y="263548"/>
                  </a:lnTo>
                  <a:lnTo>
                    <a:pt x="1644538" y="270478"/>
                  </a:lnTo>
                  <a:lnTo>
                    <a:pt x="1600666" y="282027"/>
                  </a:lnTo>
                  <a:lnTo>
                    <a:pt x="1560449" y="298196"/>
                  </a:lnTo>
                  <a:lnTo>
                    <a:pt x="1592579" y="413638"/>
                  </a:lnTo>
                  <a:lnTo>
                    <a:pt x="1622583" y="401450"/>
                  </a:lnTo>
                  <a:lnTo>
                    <a:pt x="1656016" y="392715"/>
                  </a:lnTo>
                  <a:lnTo>
                    <a:pt x="1692878" y="387457"/>
                  </a:lnTo>
                  <a:lnTo>
                    <a:pt x="1733169" y="385699"/>
                  </a:lnTo>
                  <a:lnTo>
                    <a:pt x="1993814" y="385699"/>
                  </a:lnTo>
                  <a:lnTo>
                    <a:pt x="1981370" y="358994"/>
                  </a:lnTo>
                  <a:lnTo>
                    <a:pt x="1956942" y="327660"/>
                  </a:lnTo>
                  <a:lnTo>
                    <a:pt x="1926691" y="303780"/>
                  </a:lnTo>
                  <a:lnTo>
                    <a:pt x="1890191" y="285187"/>
                  </a:lnTo>
                  <a:lnTo>
                    <a:pt x="1847443" y="271890"/>
                  </a:lnTo>
                  <a:lnTo>
                    <a:pt x="1798447" y="263903"/>
                  </a:lnTo>
                  <a:lnTo>
                    <a:pt x="1743202" y="261238"/>
                  </a:lnTo>
                  <a:close/>
                </a:path>
                <a:path w="3489325" h="922655">
                  <a:moveTo>
                    <a:pt x="2292477" y="273176"/>
                  </a:moveTo>
                  <a:lnTo>
                    <a:pt x="2185289" y="273176"/>
                  </a:lnTo>
                  <a:lnTo>
                    <a:pt x="2185289" y="910844"/>
                  </a:lnTo>
                  <a:lnTo>
                    <a:pt x="2334133" y="910844"/>
                  </a:lnTo>
                  <a:lnTo>
                    <a:pt x="2334133" y="449961"/>
                  </a:lnTo>
                  <a:lnTo>
                    <a:pt x="2345559" y="436868"/>
                  </a:lnTo>
                  <a:lnTo>
                    <a:pt x="2392172" y="404113"/>
                  </a:lnTo>
                  <a:lnTo>
                    <a:pt x="2428255" y="390334"/>
                  </a:lnTo>
                  <a:lnTo>
                    <a:pt x="2462149" y="385699"/>
                  </a:lnTo>
                  <a:lnTo>
                    <a:pt x="2716069" y="385699"/>
                  </a:lnTo>
                  <a:lnTo>
                    <a:pt x="2707320" y="366897"/>
                  </a:lnTo>
                  <a:lnTo>
                    <a:pt x="2681092" y="332739"/>
                  </a:lnTo>
                  <a:lnTo>
                    <a:pt x="2319909" y="332739"/>
                  </a:lnTo>
                  <a:lnTo>
                    <a:pt x="2292477" y="273176"/>
                  </a:lnTo>
                  <a:close/>
                </a:path>
                <a:path w="3489325" h="922655">
                  <a:moveTo>
                    <a:pt x="2716069" y="385699"/>
                  </a:moveTo>
                  <a:lnTo>
                    <a:pt x="2462149" y="385699"/>
                  </a:lnTo>
                  <a:lnTo>
                    <a:pt x="2495105" y="388052"/>
                  </a:lnTo>
                  <a:lnTo>
                    <a:pt x="2523109" y="395097"/>
                  </a:lnTo>
                  <a:lnTo>
                    <a:pt x="2564257" y="423163"/>
                  </a:lnTo>
                  <a:lnTo>
                    <a:pt x="2587688" y="471725"/>
                  </a:lnTo>
                  <a:lnTo>
                    <a:pt x="2595499" y="542289"/>
                  </a:lnTo>
                  <a:lnTo>
                    <a:pt x="2595499" y="910844"/>
                  </a:lnTo>
                  <a:lnTo>
                    <a:pt x="2744342" y="910844"/>
                  </a:lnTo>
                  <a:lnTo>
                    <a:pt x="2744342" y="519684"/>
                  </a:lnTo>
                  <a:lnTo>
                    <a:pt x="2740225" y="462008"/>
                  </a:lnTo>
                  <a:lnTo>
                    <a:pt x="2727880" y="411083"/>
                  </a:lnTo>
                  <a:lnTo>
                    <a:pt x="2716069" y="385699"/>
                  </a:lnTo>
                  <a:close/>
                </a:path>
                <a:path w="3489325" h="922655">
                  <a:moveTo>
                    <a:pt x="2498979" y="261238"/>
                  </a:moveTo>
                  <a:lnTo>
                    <a:pt x="2443406" y="265713"/>
                  </a:lnTo>
                  <a:lnTo>
                    <a:pt x="2395013" y="279130"/>
                  </a:lnTo>
                  <a:lnTo>
                    <a:pt x="2353835" y="301476"/>
                  </a:lnTo>
                  <a:lnTo>
                    <a:pt x="2319909" y="332739"/>
                  </a:lnTo>
                  <a:lnTo>
                    <a:pt x="2681092" y="332739"/>
                  </a:lnTo>
                  <a:lnTo>
                    <a:pt x="2642621" y="299600"/>
                  </a:lnTo>
                  <a:lnTo>
                    <a:pt x="2600721" y="278288"/>
                  </a:lnTo>
                  <a:lnTo>
                    <a:pt x="2552844" y="265501"/>
                  </a:lnTo>
                  <a:lnTo>
                    <a:pt x="2498979" y="261238"/>
                  </a:lnTo>
                  <a:close/>
                </a:path>
                <a:path w="3489325" h="922655">
                  <a:moveTo>
                    <a:pt x="432180" y="176149"/>
                  </a:moveTo>
                  <a:lnTo>
                    <a:pt x="277367" y="176149"/>
                  </a:lnTo>
                  <a:lnTo>
                    <a:pt x="277367" y="910844"/>
                  </a:lnTo>
                  <a:lnTo>
                    <a:pt x="432180" y="910844"/>
                  </a:lnTo>
                  <a:lnTo>
                    <a:pt x="432180" y="176149"/>
                  </a:lnTo>
                  <a:close/>
                </a:path>
                <a:path w="3489325" h="922655">
                  <a:moveTo>
                    <a:pt x="722122" y="38608"/>
                  </a:moveTo>
                  <a:lnTo>
                    <a:pt x="0" y="38608"/>
                  </a:lnTo>
                  <a:lnTo>
                    <a:pt x="0" y="176149"/>
                  </a:lnTo>
                  <a:lnTo>
                    <a:pt x="722122" y="176149"/>
                  </a:lnTo>
                  <a:lnTo>
                    <a:pt x="722122" y="38608"/>
                  </a:lnTo>
                  <a:close/>
                </a:path>
                <a:path w="3489325" h="922655">
                  <a:moveTo>
                    <a:pt x="3053461" y="0"/>
                  </a:moveTo>
                  <a:lnTo>
                    <a:pt x="2904616" y="35687"/>
                  </a:lnTo>
                  <a:lnTo>
                    <a:pt x="2904616" y="910844"/>
                  </a:lnTo>
                  <a:lnTo>
                    <a:pt x="3053461" y="910844"/>
                  </a:lnTo>
                  <a:lnTo>
                    <a:pt x="3053461" y="697611"/>
                  </a:lnTo>
                  <a:lnTo>
                    <a:pt x="3124962" y="622046"/>
                  </a:lnTo>
                  <a:lnTo>
                    <a:pt x="3299969" y="622046"/>
                  </a:lnTo>
                  <a:lnTo>
                    <a:pt x="3231734" y="517906"/>
                  </a:lnTo>
                  <a:lnTo>
                    <a:pt x="3053461" y="517906"/>
                  </a:lnTo>
                  <a:lnTo>
                    <a:pt x="3053461" y="0"/>
                  </a:lnTo>
                  <a:close/>
                </a:path>
                <a:path w="3489325" h="922655">
                  <a:moveTo>
                    <a:pt x="3299969" y="622046"/>
                  </a:moveTo>
                  <a:lnTo>
                    <a:pt x="3124962" y="622046"/>
                  </a:lnTo>
                  <a:lnTo>
                    <a:pt x="3312414" y="910844"/>
                  </a:lnTo>
                  <a:lnTo>
                    <a:pt x="3489198" y="910844"/>
                  </a:lnTo>
                  <a:lnTo>
                    <a:pt x="3299969" y="622046"/>
                  </a:lnTo>
                  <a:close/>
                </a:path>
                <a:path w="3489325" h="922655">
                  <a:moveTo>
                    <a:pt x="3445129" y="273176"/>
                  </a:moveTo>
                  <a:lnTo>
                    <a:pt x="3265932" y="273176"/>
                  </a:lnTo>
                  <a:lnTo>
                    <a:pt x="3053461" y="517906"/>
                  </a:lnTo>
                  <a:lnTo>
                    <a:pt x="3231734" y="517906"/>
                  </a:lnTo>
                  <a:lnTo>
                    <a:pt x="3229737" y="514858"/>
                  </a:lnTo>
                  <a:lnTo>
                    <a:pt x="3445129" y="273176"/>
                  </a:lnTo>
                  <a:close/>
                </a:path>
                <a:path w="3489325" h="922655">
                  <a:moveTo>
                    <a:pt x="964946" y="0"/>
                  </a:moveTo>
                  <a:lnTo>
                    <a:pt x="813688" y="35687"/>
                  </a:lnTo>
                  <a:lnTo>
                    <a:pt x="813688" y="910844"/>
                  </a:lnTo>
                  <a:lnTo>
                    <a:pt x="964946" y="910844"/>
                  </a:lnTo>
                  <a:lnTo>
                    <a:pt x="964946" y="453009"/>
                  </a:lnTo>
                  <a:lnTo>
                    <a:pt x="974302" y="440527"/>
                  </a:lnTo>
                  <a:lnTo>
                    <a:pt x="1018539" y="407415"/>
                  </a:lnTo>
                  <a:lnTo>
                    <a:pt x="1055893" y="392493"/>
                  </a:lnTo>
                  <a:lnTo>
                    <a:pt x="1092962" y="387476"/>
                  </a:lnTo>
                  <a:lnTo>
                    <a:pt x="1349328" y="387476"/>
                  </a:lnTo>
                  <a:lnTo>
                    <a:pt x="1338534" y="364476"/>
                  </a:lnTo>
                  <a:lnTo>
                    <a:pt x="1309624" y="327660"/>
                  </a:lnTo>
                  <a:lnTo>
                    <a:pt x="1292099" y="313689"/>
                  </a:lnTo>
                  <a:lnTo>
                    <a:pt x="964946" y="313689"/>
                  </a:lnTo>
                  <a:lnTo>
                    <a:pt x="964946" y="0"/>
                  </a:lnTo>
                  <a:close/>
                </a:path>
                <a:path w="3489325" h="922655">
                  <a:moveTo>
                    <a:pt x="1349328" y="387476"/>
                  </a:moveTo>
                  <a:lnTo>
                    <a:pt x="1092962" y="387476"/>
                  </a:lnTo>
                  <a:lnTo>
                    <a:pt x="1121275" y="389713"/>
                  </a:lnTo>
                  <a:lnTo>
                    <a:pt x="1146778" y="396414"/>
                  </a:lnTo>
                  <a:lnTo>
                    <a:pt x="1189354" y="423163"/>
                  </a:lnTo>
                  <a:lnTo>
                    <a:pt x="1217072" y="464724"/>
                  </a:lnTo>
                  <a:lnTo>
                    <a:pt x="1226312" y="517906"/>
                  </a:lnTo>
                  <a:lnTo>
                    <a:pt x="1226312" y="910844"/>
                  </a:lnTo>
                  <a:lnTo>
                    <a:pt x="1375664" y="910844"/>
                  </a:lnTo>
                  <a:lnTo>
                    <a:pt x="1375664" y="517906"/>
                  </a:lnTo>
                  <a:lnTo>
                    <a:pt x="1371542" y="459587"/>
                  </a:lnTo>
                  <a:lnTo>
                    <a:pt x="1359169" y="408447"/>
                  </a:lnTo>
                  <a:lnTo>
                    <a:pt x="1349328" y="387476"/>
                  </a:lnTo>
                  <a:close/>
                </a:path>
                <a:path w="3489325" h="922655">
                  <a:moveTo>
                    <a:pt x="1123823" y="261238"/>
                  </a:moveTo>
                  <a:lnTo>
                    <a:pt x="1075959" y="264523"/>
                  </a:lnTo>
                  <a:lnTo>
                    <a:pt x="1033526" y="274367"/>
                  </a:lnTo>
                  <a:lnTo>
                    <a:pt x="996521" y="290760"/>
                  </a:lnTo>
                  <a:lnTo>
                    <a:pt x="964946" y="313689"/>
                  </a:lnTo>
                  <a:lnTo>
                    <a:pt x="1292099" y="313689"/>
                  </a:lnTo>
                  <a:lnTo>
                    <a:pt x="1273216" y="298636"/>
                  </a:lnTo>
                  <a:lnTo>
                    <a:pt x="1230106" y="277875"/>
                  </a:lnTo>
                  <a:lnTo>
                    <a:pt x="1180304" y="265402"/>
                  </a:lnTo>
                  <a:lnTo>
                    <a:pt x="1123823" y="261238"/>
                  </a:lnTo>
                  <a:close/>
                </a:path>
              </a:pathLst>
            </a:custGeom>
            <a:solidFill>
              <a:srgbClr val="B7E9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203575" y="1960625"/>
              <a:ext cx="3489325" cy="922655"/>
            </a:xfrm>
            <a:custGeom>
              <a:avLst/>
              <a:gdLst/>
              <a:ahLst/>
              <a:cxnLst/>
              <a:rect l="l" t="t" r="r" b="b"/>
              <a:pathLst>
                <a:path w="3489325" h="922655">
                  <a:moveTo>
                    <a:pt x="1819402" y="602996"/>
                  </a:moveTo>
                  <a:lnTo>
                    <a:pt x="1755972" y="607613"/>
                  </a:lnTo>
                  <a:lnTo>
                    <a:pt x="1706648" y="621466"/>
                  </a:lnTo>
                  <a:lnTo>
                    <a:pt x="1671424" y="644555"/>
                  </a:lnTo>
                  <a:lnTo>
                    <a:pt x="1650294" y="676879"/>
                  </a:lnTo>
                  <a:lnTo>
                    <a:pt x="1643252" y="718438"/>
                  </a:lnTo>
                  <a:lnTo>
                    <a:pt x="1649468" y="755943"/>
                  </a:lnTo>
                  <a:lnTo>
                    <a:pt x="1668113" y="782732"/>
                  </a:lnTo>
                  <a:lnTo>
                    <a:pt x="1699188" y="798806"/>
                  </a:lnTo>
                  <a:lnTo>
                    <a:pt x="1742694" y="804163"/>
                  </a:lnTo>
                  <a:lnTo>
                    <a:pt x="1790899" y="798813"/>
                  </a:lnTo>
                  <a:lnTo>
                    <a:pt x="1828381" y="782758"/>
                  </a:lnTo>
                  <a:lnTo>
                    <a:pt x="1855146" y="755993"/>
                  </a:lnTo>
                  <a:lnTo>
                    <a:pt x="1871201" y="718511"/>
                  </a:lnTo>
                  <a:lnTo>
                    <a:pt x="1876552" y="670306"/>
                  </a:lnTo>
                  <a:lnTo>
                    <a:pt x="1876552" y="610743"/>
                  </a:lnTo>
                  <a:lnTo>
                    <a:pt x="1858692" y="607335"/>
                  </a:lnTo>
                  <a:lnTo>
                    <a:pt x="1843214" y="604916"/>
                  </a:lnTo>
                  <a:lnTo>
                    <a:pt x="1830117" y="603474"/>
                  </a:lnTo>
                  <a:lnTo>
                    <a:pt x="1819402" y="602996"/>
                  </a:lnTo>
                  <a:close/>
                </a:path>
                <a:path w="3489325" h="922655">
                  <a:moveTo>
                    <a:pt x="2498979" y="261238"/>
                  </a:moveTo>
                  <a:lnTo>
                    <a:pt x="2552844" y="265501"/>
                  </a:lnTo>
                  <a:lnTo>
                    <a:pt x="2600721" y="278288"/>
                  </a:lnTo>
                  <a:lnTo>
                    <a:pt x="2642621" y="299600"/>
                  </a:lnTo>
                  <a:lnTo>
                    <a:pt x="2678557" y="329438"/>
                  </a:lnTo>
                  <a:lnTo>
                    <a:pt x="2707320" y="366897"/>
                  </a:lnTo>
                  <a:lnTo>
                    <a:pt x="2727880" y="411083"/>
                  </a:lnTo>
                  <a:lnTo>
                    <a:pt x="2740225" y="462008"/>
                  </a:lnTo>
                  <a:lnTo>
                    <a:pt x="2744342" y="519684"/>
                  </a:lnTo>
                  <a:lnTo>
                    <a:pt x="2744342" y="910844"/>
                  </a:lnTo>
                  <a:lnTo>
                    <a:pt x="2595499" y="910844"/>
                  </a:lnTo>
                  <a:lnTo>
                    <a:pt x="2595499" y="542289"/>
                  </a:lnTo>
                  <a:lnTo>
                    <a:pt x="2593546" y="504263"/>
                  </a:lnTo>
                  <a:lnTo>
                    <a:pt x="2577925" y="444688"/>
                  </a:lnTo>
                  <a:lnTo>
                    <a:pt x="2546159" y="406808"/>
                  </a:lnTo>
                  <a:lnTo>
                    <a:pt x="2495105" y="388052"/>
                  </a:lnTo>
                  <a:lnTo>
                    <a:pt x="2462149" y="385699"/>
                  </a:lnTo>
                  <a:lnTo>
                    <a:pt x="2445482" y="386861"/>
                  </a:lnTo>
                  <a:lnTo>
                    <a:pt x="2392172" y="404113"/>
                  </a:lnTo>
                  <a:lnTo>
                    <a:pt x="2359056" y="424846"/>
                  </a:lnTo>
                  <a:lnTo>
                    <a:pt x="2334133" y="449961"/>
                  </a:lnTo>
                  <a:lnTo>
                    <a:pt x="2334133" y="910844"/>
                  </a:lnTo>
                  <a:lnTo>
                    <a:pt x="2185289" y="910844"/>
                  </a:lnTo>
                  <a:lnTo>
                    <a:pt x="2185289" y="273176"/>
                  </a:lnTo>
                  <a:lnTo>
                    <a:pt x="2292477" y="273176"/>
                  </a:lnTo>
                  <a:lnTo>
                    <a:pt x="2319909" y="332739"/>
                  </a:lnTo>
                  <a:lnTo>
                    <a:pt x="2353835" y="301476"/>
                  </a:lnTo>
                  <a:lnTo>
                    <a:pt x="2395013" y="279130"/>
                  </a:lnTo>
                  <a:lnTo>
                    <a:pt x="2443406" y="265713"/>
                  </a:lnTo>
                  <a:lnTo>
                    <a:pt x="2498979" y="261238"/>
                  </a:lnTo>
                  <a:close/>
                </a:path>
                <a:path w="3489325" h="922655">
                  <a:moveTo>
                    <a:pt x="1743202" y="261238"/>
                  </a:moveTo>
                  <a:lnTo>
                    <a:pt x="1798447" y="263903"/>
                  </a:lnTo>
                  <a:lnTo>
                    <a:pt x="1847443" y="271890"/>
                  </a:lnTo>
                  <a:lnTo>
                    <a:pt x="1890191" y="285187"/>
                  </a:lnTo>
                  <a:lnTo>
                    <a:pt x="1926691" y="303780"/>
                  </a:lnTo>
                  <a:lnTo>
                    <a:pt x="1956942" y="327660"/>
                  </a:lnTo>
                  <a:lnTo>
                    <a:pt x="1981370" y="358994"/>
                  </a:lnTo>
                  <a:lnTo>
                    <a:pt x="2000391" y="399814"/>
                  </a:lnTo>
                  <a:lnTo>
                    <a:pt x="2013992" y="450125"/>
                  </a:lnTo>
                  <a:lnTo>
                    <a:pt x="2022162" y="509934"/>
                  </a:lnTo>
                  <a:lnTo>
                    <a:pt x="2024888" y="579247"/>
                  </a:lnTo>
                  <a:lnTo>
                    <a:pt x="2024888" y="715518"/>
                  </a:lnTo>
                  <a:lnTo>
                    <a:pt x="2028080" y="773312"/>
                  </a:lnTo>
                  <a:lnTo>
                    <a:pt x="2037667" y="819261"/>
                  </a:lnTo>
                  <a:lnTo>
                    <a:pt x="2053659" y="853374"/>
                  </a:lnTo>
                  <a:lnTo>
                    <a:pt x="2076069" y="875664"/>
                  </a:lnTo>
                  <a:lnTo>
                    <a:pt x="2066567" y="890214"/>
                  </a:lnTo>
                  <a:lnTo>
                    <a:pt x="2034921" y="915288"/>
                  </a:lnTo>
                  <a:lnTo>
                    <a:pt x="1997344" y="922200"/>
                  </a:lnTo>
                  <a:lnTo>
                    <a:pt x="1983104" y="922654"/>
                  </a:lnTo>
                  <a:lnTo>
                    <a:pt x="1967487" y="921176"/>
                  </a:lnTo>
                  <a:lnTo>
                    <a:pt x="1925447" y="898906"/>
                  </a:lnTo>
                  <a:lnTo>
                    <a:pt x="1896407" y="860829"/>
                  </a:lnTo>
                  <a:lnTo>
                    <a:pt x="1890902" y="847089"/>
                  </a:lnTo>
                  <a:lnTo>
                    <a:pt x="1878905" y="862996"/>
                  </a:lnTo>
                  <a:lnTo>
                    <a:pt x="1843575" y="890238"/>
                  </a:lnTo>
                  <a:lnTo>
                    <a:pt x="1794879" y="910814"/>
                  </a:lnTo>
                  <a:lnTo>
                    <a:pt x="1742388" y="921343"/>
                  </a:lnTo>
                  <a:lnTo>
                    <a:pt x="1715262" y="922654"/>
                  </a:lnTo>
                  <a:lnTo>
                    <a:pt x="1666493" y="919440"/>
                  </a:lnTo>
                  <a:lnTo>
                    <a:pt x="1623250" y="909796"/>
                  </a:lnTo>
                  <a:lnTo>
                    <a:pt x="1585531" y="893722"/>
                  </a:lnTo>
                  <a:lnTo>
                    <a:pt x="1553337" y="871220"/>
                  </a:lnTo>
                  <a:lnTo>
                    <a:pt x="1527573" y="842736"/>
                  </a:lnTo>
                  <a:lnTo>
                    <a:pt x="1509156" y="808894"/>
                  </a:lnTo>
                  <a:lnTo>
                    <a:pt x="1498097" y="769671"/>
                  </a:lnTo>
                  <a:lnTo>
                    <a:pt x="1494409" y="725043"/>
                  </a:lnTo>
                  <a:lnTo>
                    <a:pt x="1499600" y="672705"/>
                  </a:lnTo>
                  <a:lnTo>
                    <a:pt x="1515173" y="626379"/>
                  </a:lnTo>
                  <a:lnTo>
                    <a:pt x="1541129" y="586079"/>
                  </a:lnTo>
                  <a:lnTo>
                    <a:pt x="1577466" y="551814"/>
                  </a:lnTo>
                  <a:lnTo>
                    <a:pt x="1613481" y="529320"/>
                  </a:lnTo>
                  <a:lnTo>
                    <a:pt x="1655085" y="511825"/>
                  </a:lnTo>
                  <a:lnTo>
                    <a:pt x="1702291" y="499328"/>
                  </a:lnTo>
                  <a:lnTo>
                    <a:pt x="1755112" y="491830"/>
                  </a:lnTo>
                  <a:lnTo>
                    <a:pt x="1813560" y="489331"/>
                  </a:lnTo>
                  <a:lnTo>
                    <a:pt x="1827224" y="489880"/>
                  </a:lnTo>
                  <a:lnTo>
                    <a:pt x="1842103" y="491537"/>
                  </a:lnTo>
                  <a:lnTo>
                    <a:pt x="1858172" y="494313"/>
                  </a:lnTo>
                  <a:lnTo>
                    <a:pt x="1875409" y="498221"/>
                  </a:lnTo>
                  <a:lnTo>
                    <a:pt x="1869723" y="457696"/>
                  </a:lnTo>
                  <a:lnTo>
                    <a:pt x="1852662" y="426188"/>
                  </a:lnTo>
                  <a:lnTo>
                    <a:pt x="1824220" y="403690"/>
                  </a:lnTo>
                  <a:lnTo>
                    <a:pt x="1784391" y="390195"/>
                  </a:lnTo>
                  <a:lnTo>
                    <a:pt x="1733169" y="385699"/>
                  </a:lnTo>
                  <a:lnTo>
                    <a:pt x="1692878" y="387457"/>
                  </a:lnTo>
                  <a:lnTo>
                    <a:pt x="1656016" y="392715"/>
                  </a:lnTo>
                  <a:lnTo>
                    <a:pt x="1622583" y="401450"/>
                  </a:lnTo>
                  <a:lnTo>
                    <a:pt x="1592579" y="413638"/>
                  </a:lnTo>
                  <a:lnTo>
                    <a:pt x="1560449" y="298196"/>
                  </a:lnTo>
                  <a:lnTo>
                    <a:pt x="1600666" y="282027"/>
                  </a:lnTo>
                  <a:lnTo>
                    <a:pt x="1644538" y="270478"/>
                  </a:lnTo>
                  <a:lnTo>
                    <a:pt x="1692054" y="263548"/>
                  </a:lnTo>
                  <a:lnTo>
                    <a:pt x="1743202" y="261238"/>
                  </a:lnTo>
                  <a:close/>
                </a:path>
                <a:path w="3489325" h="922655">
                  <a:moveTo>
                    <a:pt x="0" y="38608"/>
                  </a:moveTo>
                  <a:lnTo>
                    <a:pt x="722122" y="38608"/>
                  </a:lnTo>
                  <a:lnTo>
                    <a:pt x="722122" y="176149"/>
                  </a:lnTo>
                  <a:lnTo>
                    <a:pt x="432180" y="176149"/>
                  </a:lnTo>
                  <a:lnTo>
                    <a:pt x="432180" y="910844"/>
                  </a:lnTo>
                  <a:lnTo>
                    <a:pt x="277367" y="910844"/>
                  </a:lnTo>
                  <a:lnTo>
                    <a:pt x="277367" y="176149"/>
                  </a:lnTo>
                  <a:lnTo>
                    <a:pt x="0" y="176149"/>
                  </a:lnTo>
                  <a:lnTo>
                    <a:pt x="0" y="38608"/>
                  </a:lnTo>
                  <a:close/>
                </a:path>
                <a:path w="3489325" h="922655">
                  <a:moveTo>
                    <a:pt x="3053461" y="0"/>
                  </a:moveTo>
                  <a:lnTo>
                    <a:pt x="3053461" y="517906"/>
                  </a:lnTo>
                  <a:lnTo>
                    <a:pt x="3265932" y="273176"/>
                  </a:lnTo>
                  <a:lnTo>
                    <a:pt x="3445129" y="273176"/>
                  </a:lnTo>
                  <a:lnTo>
                    <a:pt x="3229737" y="514858"/>
                  </a:lnTo>
                  <a:lnTo>
                    <a:pt x="3489198" y="910844"/>
                  </a:lnTo>
                  <a:lnTo>
                    <a:pt x="3312414" y="910844"/>
                  </a:lnTo>
                  <a:lnTo>
                    <a:pt x="3124962" y="622046"/>
                  </a:lnTo>
                  <a:lnTo>
                    <a:pt x="3053461" y="697611"/>
                  </a:lnTo>
                  <a:lnTo>
                    <a:pt x="3053461" y="910844"/>
                  </a:lnTo>
                  <a:lnTo>
                    <a:pt x="2904616" y="910844"/>
                  </a:lnTo>
                  <a:lnTo>
                    <a:pt x="2904616" y="35687"/>
                  </a:lnTo>
                  <a:lnTo>
                    <a:pt x="3053461" y="0"/>
                  </a:lnTo>
                  <a:close/>
                </a:path>
                <a:path w="3489325" h="922655">
                  <a:moveTo>
                    <a:pt x="964946" y="0"/>
                  </a:moveTo>
                  <a:lnTo>
                    <a:pt x="964946" y="313689"/>
                  </a:lnTo>
                  <a:lnTo>
                    <a:pt x="996521" y="290760"/>
                  </a:lnTo>
                  <a:lnTo>
                    <a:pt x="1033526" y="274367"/>
                  </a:lnTo>
                  <a:lnTo>
                    <a:pt x="1075959" y="264523"/>
                  </a:lnTo>
                  <a:lnTo>
                    <a:pt x="1123823" y="261238"/>
                  </a:lnTo>
                  <a:lnTo>
                    <a:pt x="1180304" y="265402"/>
                  </a:lnTo>
                  <a:lnTo>
                    <a:pt x="1230106" y="277875"/>
                  </a:lnTo>
                  <a:lnTo>
                    <a:pt x="1273216" y="298636"/>
                  </a:lnTo>
                  <a:lnTo>
                    <a:pt x="1309624" y="327660"/>
                  </a:lnTo>
                  <a:lnTo>
                    <a:pt x="1338534" y="364476"/>
                  </a:lnTo>
                  <a:lnTo>
                    <a:pt x="1359169" y="408447"/>
                  </a:lnTo>
                  <a:lnTo>
                    <a:pt x="1371542" y="459587"/>
                  </a:lnTo>
                  <a:lnTo>
                    <a:pt x="1375664" y="517906"/>
                  </a:lnTo>
                  <a:lnTo>
                    <a:pt x="1375664" y="910844"/>
                  </a:lnTo>
                  <a:lnTo>
                    <a:pt x="1226312" y="910844"/>
                  </a:lnTo>
                  <a:lnTo>
                    <a:pt x="1226312" y="517906"/>
                  </a:lnTo>
                  <a:lnTo>
                    <a:pt x="1224002" y="489850"/>
                  </a:lnTo>
                  <a:lnTo>
                    <a:pt x="1205523" y="442503"/>
                  </a:lnTo>
                  <a:lnTo>
                    <a:pt x="1169471" y="407568"/>
                  </a:lnTo>
                  <a:lnTo>
                    <a:pt x="1121275" y="389713"/>
                  </a:lnTo>
                  <a:lnTo>
                    <a:pt x="1092962" y="387476"/>
                  </a:lnTo>
                  <a:lnTo>
                    <a:pt x="1074457" y="388735"/>
                  </a:lnTo>
                  <a:lnTo>
                    <a:pt x="1037258" y="398728"/>
                  </a:lnTo>
                  <a:lnTo>
                    <a:pt x="1001111" y="417754"/>
                  </a:lnTo>
                  <a:lnTo>
                    <a:pt x="964946" y="453009"/>
                  </a:lnTo>
                  <a:lnTo>
                    <a:pt x="964946" y="910844"/>
                  </a:lnTo>
                  <a:lnTo>
                    <a:pt x="813688" y="910844"/>
                  </a:lnTo>
                  <a:lnTo>
                    <a:pt x="813688" y="35687"/>
                  </a:lnTo>
                  <a:lnTo>
                    <a:pt x="964946" y="0"/>
                  </a:lnTo>
                  <a:close/>
                </a:path>
              </a:pathLst>
            </a:custGeom>
            <a:ln w="22860">
              <a:solidFill>
                <a:srgbClr val="539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3239642" y="3435350"/>
            <a:ext cx="3288665" cy="922655"/>
            <a:chOff x="3239642" y="3435350"/>
            <a:chExt cx="3288665" cy="922655"/>
          </a:xfrm>
        </p:grpSpPr>
        <p:sp>
          <p:nvSpPr>
            <p:cNvPr id="7" name="object 7"/>
            <p:cNvSpPr/>
            <p:nvPr/>
          </p:nvSpPr>
          <p:spPr>
            <a:xfrm>
              <a:off x="3251072" y="3446779"/>
              <a:ext cx="3265804" cy="899794"/>
            </a:xfrm>
            <a:custGeom>
              <a:avLst/>
              <a:gdLst/>
              <a:ahLst/>
              <a:cxnLst/>
              <a:rect l="l" t="t" r="r" b="b"/>
              <a:pathLst>
                <a:path w="3265804" h="899795">
                  <a:moveTo>
                    <a:pt x="2791714" y="720344"/>
                  </a:moveTo>
                  <a:lnTo>
                    <a:pt x="2742457" y="735131"/>
                  </a:lnTo>
                  <a:lnTo>
                    <a:pt x="2709005" y="775462"/>
                  </a:lnTo>
                  <a:lnTo>
                    <a:pt x="2702432" y="809625"/>
                  </a:lnTo>
                  <a:lnTo>
                    <a:pt x="2704076" y="827458"/>
                  </a:lnTo>
                  <a:lnTo>
                    <a:pt x="2728722" y="873125"/>
                  </a:lnTo>
                  <a:lnTo>
                    <a:pt x="2773977" y="897895"/>
                  </a:lnTo>
                  <a:lnTo>
                    <a:pt x="2791714" y="899541"/>
                  </a:lnTo>
                  <a:lnTo>
                    <a:pt x="2809523" y="897895"/>
                  </a:lnTo>
                  <a:lnTo>
                    <a:pt x="2854832" y="873125"/>
                  </a:lnTo>
                  <a:lnTo>
                    <a:pt x="2879478" y="827458"/>
                  </a:lnTo>
                  <a:lnTo>
                    <a:pt x="2881122" y="809625"/>
                  </a:lnTo>
                  <a:lnTo>
                    <a:pt x="2879478" y="791888"/>
                  </a:lnTo>
                  <a:lnTo>
                    <a:pt x="2854832" y="746633"/>
                  </a:lnTo>
                  <a:lnTo>
                    <a:pt x="2809523" y="721987"/>
                  </a:lnTo>
                  <a:lnTo>
                    <a:pt x="2791714" y="720344"/>
                  </a:lnTo>
                  <a:close/>
                </a:path>
                <a:path w="3265804" h="899795">
                  <a:moveTo>
                    <a:pt x="2492882" y="720344"/>
                  </a:moveTo>
                  <a:lnTo>
                    <a:pt x="2443573" y="735131"/>
                  </a:lnTo>
                  <a:lnTo>
                    <a:pt x="2410158" y="775462"/>
                  </a:lnTo>
                  <a:lnTo>
                    <a:pt x="2403602" y="809625"/>
                  </a:lnTo>
                  <a:lnTo>
                    <a:pt x="2405243" y="827458"/>
                  </a:lnTo>
                  <a:lnTo>
                    <a:pt x="2429764" y="873125"/>
                  </a:lnTo>
                  <a:lnTo>
                    <a:pt x="2475144" y="897895"/>
                  </a:lnTo>
                  <a:lnTo>
                    <a:pt x="2492882" y="899541"/>
                  </a:lnTo>
                  <a:lnTo>
                    <a:pt x="2510692" y="897895"/>
                  </a:lnTo>
                  <a:lnTo>
                    <a:pt x="2556002" y="873125"/>
                  </a:lnTo>
                  <a:lnTo>
                    <a:pt x="2580540" y="827458"/>
                  </a:lnTo>
                  <a:lnTo>
                    <a:pt x="2582164" y="809625"/>
                  </a:lnTo>
                  <a:lnTo>
                    <a:pt x="2580540" y="791888"/>
                  </a:lnTo>
                  <a:lnTo>
                    <a:pt x="2556002" y="746633"/>
                  </a:lnTo>
                  <a:lnTo>
                    <a:pt x="2510692" y="721987"/>
                  </a:lnTo>
                  <a:lnTo>
                    <a:pt x="2492882" y="720344"/>
                  </a:lnTo>
                  <a:close/>
                </a:path>
                <a:path w="3265804" h="899795">
                  <a:moveTo>
                    <a:pt x="2194052" y="720344"/>
                  </a:moveTo>
                  <a:lnTo>
                    <a:pt x="2144724" y="735131"/>
                  </a:lnTo>
                  <a:lnTo>
                    <a:pt x="2111327" y="775462"/>
                  </a:lnTo>
                  <a:lnTo>
                    <a:pt x="2104771" y="809625"/>
                  </a:lnTo>
                  <a:lnTo>
                    <a:pt x="2106412" y="827458"/>
                  </a:lnTo>
                  <a:lnTo>
                    <a:pt x="2130932" y="873125"/>
                  </a:lnTo>
                  <a:lnTo>
                    <a:pt x="2176260" y="897895"/>
                  </a:lnTo>
                  <a:lnTo>
                    <a:pt x="2194052" y="899541"/>
                  </a:lnTo>
                  <a:lnTo>
                    <a:pt x="2211861" y="897895"/>
                  </a:lnTo>
                  <a:lnTo>
                    <a:pt x="2257171" y="873125"/>
                  </a:lnTo>
                  <a:lnTo>
                    <a:pt x="2281709" y="827458"/>
                  </a:lnTo>
                  <a:lnTo>
                    <a:pt x="2283332" y="809625"/>
                  </a:lnTo>
                  <a:lnTo>
                    <a:pt x="2281709" y="791888"/>
                  </a:lnTo>
                  <a:lnTo>
                    <a:pt x="2257171" y="746633"/>
                  </a:lnTo>
                  <a:lnTo>
                    <a:pt x="2211861" y="721987"/>
                  </a:lnTo>
                  <a:lnTo>
                    <a:pt x="2194052" y="720344"/>
                  </a:lnTo>
                  <a:close/>
                </a:path>
                <a:path w="3265804" h="899795">
                  <a:moveTo>
                    <a:pt x="3168777" y="704342"/>
                  </a:moveTo>
                  <a:lnTo>
                    <a:pt x="3131232" y="711485"/>
                  </a:lnTo>
                  <a:lnTo>
                    <a:pt x="3099689" y="732917"/>
                  </a:lnTo>
                  <a:lnTo>
                    <a:pt x="3078257" y="764460"/>
                  </a:lnTo>
                  <a:lnTo>
                    <a:pt x="3071114" y="802005"/>
                  </a:lnTo>
                  <a:lnTo>
                    <a:pt x="3072899" y="821459"/>
                  </a:lnTo>
                  <a:lnTo>
                    <a:pt x="3099689" y="870966"/>
                  </a:lnTo>
                  <a:lnTo>
                    <a:pt x="3131232" y="892397"/>
                  </a:lnTo>
                  <a:lnTo>
                    <a:pt x="3168777" y="899541"/>
                  </a:lnTo>
                  <a:lnTo>
                    <a:pt x="3188227" y="897755"/>
                  </a:lnTo>
                  <a:lnTo>
                    <a:pt x="3237484" y="870966"/>
                  </a:lnTo>
                  <a:lnTo>
                    <a:pt x="3264040" y="821459"/>
                  </a:lnTo>
                  <a:lnTo>
                    <a:pt x="3265804" y="802005"/>
                  </a:lnTo>
                  <a:lnTo>
                    <a:pt x="3264040" y="782476"/>
                  </a:lnTo>
                  <a:lnTo>
                    <a:pt x="3237484" y="732917"/>
                  </a:lnTo>
                  <a:lnTo>
                    <a:pt x="3188227" y="706127"/>
                  </a:lnTo>
                  <a:lnTo>
                    <a:pt x="3168777" y="704342"/>
                  </a:lnTo>
                  <a:close/>
                </a:path>
                <a:path w="3265804" h="899795">
                  <a:moveTo>
                    <a:pt x="979297" y="238125"/>
                  </a:moveTo>
                  <a:lnTo>
                    <a:pt x="926201" y="241796"/>
                  </a:lnTo>
                  <a:lnTo>
                    <a:pt x="877410" y="252808"/>
                  </a:lnTo>
                  <a:lnTo>
                    <a:pt x="832928" y="271153"/>
                  </a:lnTo>
                  <a:lnTo>
                    <a:pt x="792763" y="296825"/>
                  </a:lnTo>
                  <a:lnTo>
                    <a:pt x="756919" y="329819"/>
                  </a:lnTo>
                  <a:lnTo>
                    <a:pt x="726607" y="368698"/>
                  </a:lnTo>
                  <a:lnTo>
                    <a:pt x="703031" y="411887"/>
                  </a:lnTo>
                  <a:lnTo>
                    <a:pt x="686191" y="459398"/>
                  </a:lnTo>
                  <a:lnTo>
                    <a:pt x="676087" y="511244"/>
                  </a:lnTo>
                  <a:lnTo>
                    <a:pt x="672718" y="567436"/>
                  </a:lnTo>
                  <a:lnTo>
                    <a:pt x="675948" y="625254"/>
                  </a:lnTo>
                  <a:lnTo>
                    <a:pt x="685634" y="678305"/>
                  </a:lnTo>
                  <a:lnTo>
                    <a:pt x="701769" y="726578"/>
                  </a:lnTo>
                  <a:lnTo>
                    <a:pt x="724348" y="770058"/>
                  </a:lnTo>
                  <a:lnTo>
                    <a:pt x="753363" y="808736"/>
                  </a:lnTo>
                  <a:lnTo>
                    <a:pt x="788248" y="841442"/>
                  </a:lnTo>
                  <a:lnTo>
                    <a:pt x="828283" y="866869"/>
                  </a:lnTo>
                  <a:lnTo>
                    <a:pt x="873470" y="885024"/>
                  </a:lnTo>
                  <a:lnTo>
                    <a:pt x="923808" y="895912"/>
                  </a:lnTo>
                  <a:lnTo>
                    <a:pt x="979297" y="899541"/>
                  </a:lnTo>
                  <a:lnTo>
                    <a:pt x="1033796" y="895944"/>
                  </a:lnTo>
                  <a:lnTo>
                    <a:pt x="1083455" y="885154"/>
                  </a:lnTo>
                  <a:lnTo>
                    <a:pt x="1128280" y="867171"/>
                  </a:lnTo>
                  <a:lnTo>
                    <a:pt x="1168277" y="841994"/>
                  </a:lnTo>
                  <a:lnTo>
                    <a:pt x="1203452" y="809625"/>
                  </a:lnTo>
                  <a:lnTo>
                    <a:pt x="1227626" y="778129"/>
                  </a:lnTo>
                  <a:lnTo>
                    <a:pt x="979297" y="778129"/>
                  </a:lnTo>
                  <a:lnTo>
                    <a:pt x="932909" y="772276"/>
                  </a:lnTo>
                  <a:lnTo>
                    <a:pt x="894964" y="754718"/>
                  </a:lnTo>
                  <a:lnTo>
                    <a:pt x="865457" y="725455"/>
                  </a:lnTo>
                  <a:lnTo>
                    <a:pt x="844385" y="684487"/>
                  </a:lnTo>
                  <a:lnTo>
                    <a:pt x="831744" y="631814"/>
                  </a:lnTo>
                  <a:lnTo>
                    <a:pt x="827531" y="567436"/>
                  </a:lnTo>
                  <a:lnTo>
                    <a:pt x="830101" y="521003"/>
                  </a:lnTo>
                  <a:lnTo>
                    <a:pt x="837803" y="480012"/>
                  </a:lnTo>
                  <a:lnTo>
                    <a:pt x="868552" y="414401"/>
                  </a:lnTo>
                  <a:lnTo>
                    <a:pt x="916781" y="373316"/>
                  </a:lnTo>
                  <a:lnTo>
                    <a:pt x="979297" y="359664"/>
                  </a:lnTo>
                  <a:lnTo>
                    <a:pt x="1230488" y="359664"/>
                  </a:lnTo>
                  <a:lnTo>
                    <a:pt x="1204976" y="326263"/>
                  </a:lnTo>
                  <a:lnTo>
                    <a:pt x="1170227" y="294565"/>
                  </a:lnTo>
                  <a:lnTo>
                    <a:pt x="1130291" y="269891"/>
                  </a:lnTo>
                  <a:lnTo>
                    <a:pt x="1085162" y="252251"/>
                  </a:lnTo>
                  <a:lnTo>
                    <a:pt x="1034832" y="241658"/>
                  </a:lnTo>
                  <a:lnTo>
                    <a:pt x="979297" y="238125"/>
                  </a:lnTo>
                  <a:close/>
                </a:path>
                <a:path w="3265804" h="899795">
                  <a:moveTo>
                    <a:pt x="164337" y="15494"/>
                  </a:moveTo>
                  <a:lnTo>
                    <a:pt x="0" y="15494"/>
                  </a:lnTo>
                  <a:lnTo>
                    <a:pt x="294004" y="529844"/>
                  </a:lnTo>
                  <a:lnTo>
                    <a:pt x="294004" y="887730"/>
                  </a:lnTo>
                  <a:lnTo>
                    <a:pt x="448817" y="887730"/>
                  </a:lnTo>
                  <a:lnTo>
                    <a:pt x="448817" y="529844"/>
                  </a:lnTo>
                  <a:lnTo>
                    <a:pt x="529806" y="387604"/>
                  </a:lnTo>
                  <a:lnTo>
                    <a:pt x="370839" y="387604"/>
                  </a:lnTo>
                  <a:lnTo>
                    <a:pt x="164337" y="15494"/>
                  </a:lnTo>
                  <a:close/>
                </a:path>
                <a:path w="3265804" h="899795">
                  <a:moveTo>
                    <a:pt x="1230488" y="359664"/>
                  </a:moveTo>
                  <a:lnTo>
                    <a:pt x="979297" y="359664"/>
                  </a:lnTo>
                  <a:lnTo>
                    <a:pt x="1025514" y="365432"/>
                  </a:lnTo>
                  <a:lnTo>
                    <a:pt x="1063328" y="382740"/>
                  </a:lnTo>
                  <a:lnTo>
                    <a:pt x="1092739" y="411591"/>
                  </a:lnTo>
                  <a:lnTo>
                    <a:pt x="1113747" y="451988"/>
                  </a:lnTo>
                  <a:lnTo>
                    <a:pt x="1126352" y="503935"/>
                  </a:lnTo>
                  <a:lnTo>
                    <a:pt x="1130553" y="567436"/>
                  </a:lnTo>
                  <a:lnTo>
                    <a:pt x="1128006" y="615110"/>
                  </a:lnTo>
                  <a:lnTo>
                    <a:pt x="1120362" y="656986"/>
                  </a:lnTo>
                  <a:lnTo>
                    <a:pt x="1107622" y="693076"/>
                  </a:lnTo>
                  <a:lnTo>
                    <a:pt x="1067593" y="747321"/>
                  </a:lnTo>
                  <a:lnTo>
                    <a:pt x="1012348" y="774701"/>
                  </a:lnTo>
                  <a:lnTo>
                    <a:pt x="979297" y="778129"/>
                  </a:lnTo>
                  <a:lnTo>
                    <a:pt x="1227626" y="778129"/>
                  </a:lnTo>
                  <a:lnTo>
                    <a:pt x="1255832" y="727794"/>
                  </a:lnTo>
                  <a:lnTo>
                    <a:pt x="1272178" y="679350"/>
                  </a:lnTo>
                  <a:lnTo>
                    <a:pt x="1281976" y="625895"/>
                  </a:lnTo>
                  <a:lnTo>
                    <a:pt x="1285239" y="567436"/>
                  </a:lnTo>
                  <a:lnTo>
                    <a:pt x="1282037" y="508838"/>
                  </a:lnTo>
                  <a:lnTo>
                    <a:pt x="1272422" y="455422"/>
                  </a:lnTo>
                  <a:lnTo>
                    <a:pt x="1256381" y="407187"/>
                  </a:lnTo>
                  <a:lnTo>
                    <a:pt x="1233903" y="364134"/>
                  </a:lnTo>
                  <a:lnTo>
                    <a:pt x="1230488" y="359664"/>
                  </a:lnTo>
                  <a:close/>
                </a:path>
                <a:path w="3265804" h="899795">
                  <a:moveTo>
                    <a:pt x="741679" y="15494"/>
                  </a:moveTo>
                  <a:lnTo>
                    <a:pt x="577976" y="15494"/>
                  </a:lnTo>
                  <a:lnTo>
                    <a:pt x="370839" y="387604"/>
                  </a:lnTo>
                  <a:lnTo>
                    <a:pt x="529806" y="387604"/>
                  </a:lnTo>
                  <a:lnTo>
                    <a:pt x="741679" y="15494"/>
                  </a:lnTo>
                  <a:close/>
                </a:path>
                <a:path w="3265804" h="899795">
                  <a:moveTo>
                    <a:pt x="1553590" y="250063"/>
                  </a:moveTo>
                  <a:lnTo>
                    <a:pt x="1404747" y="250063"/>
                  </a:lnTo>
                  <a:lnTo>
                    <a:pt x="1404747" y="663829"/>
                  </a:lnTo>
                  <a:lnTo>
                    <a:pt x="1408217" y="719098"/>
                  </a:lnTo>
                  <a:lnTo>
                    <a:pt x="1418629" y="766988"/>
                  </a:lnTo>
                  <a:lnTo>
                    <a:pt x="1435983" y="807503"/>
                  </a:lnTo>
                  <a:lnTo>
                    <a:pt x="1460277" y="840644"/>
                  </a:lnTo>
                  <a:lnTo>
                    <a:pt x="1491513" y="866416"/>
                  </a:lnTo>
                  <a:lnTo>
                    <a:pt x="1529691" y="884820"/>
                  </a:lnTo>
                  <a:lnTo>
                    <a:pt x="1574809" y="895861"/>
                  </a:lnTo>
                  <a:lnTo>
                    <a:pt x="1626869" y="899541"/>
                  </a:lnTo>
                  <a:lnTo>
                    <a:pt x="1650605" y="898350"/>
                  </a:lnTo>
                  <a:lnTo>
                    <a:pt x="1701504" y="888825"/>
                  </a:lnTo>
                  <a:lnTo>
                    <a:pt x="1754816" y="870487"/>
                  </a:lnTo>
                  <a:lnTo>
                    <a:pt x="1798302" y="847576"/>
                  </a:lnTo>
                  <a:lnTo>
                    <a:pt x="1815591" y="834644"/>
                  </a:lnTo>
                  <a:lnTo>
                    <a:pt x="1964309" y="834644"/>
                  </a:lnTo>
                  <a:lnTo>
                    <a:pt x="1964309" y="775208"/>
                  </a:lnTo>
                  <a:lnTo>
                    <a:pt x="1663700" y="775208"/>
                  </a:lnTo>
                  <a:lnTo>
                    <a:pt x="1615527" y="767540"/>
                  </a:lnTo>
                  <a:lnTo>
                    <a:pt x="1581118" y="744537"/>
                  </a:lnTo>
                  <a:lnTo>
                    <a:pt x="1560472" y="706199"/>
                  </a:lnTo>
                  <a:lnTo>
                    <a:pt x="1553590" y="652526"/>
                  </a:lnTo>
                  <a:lnTo>
                    <a:pt x="1553590" y="250063"/>
                  </a:lnTo>
                  <a:close/>
                </a:path>
                <a:path w="3265804" h="899795">
                  <a:moveTo>
                    <a:pt x="1964309" y="834644"/>
                  </a:moveTo>
                  <a:lnTo>
                    <a:pt x="1815591" y="834644"/>
                  </a:lnTo>
                  <a:lnTo>
                    <a:pt x="1815591" y="888238"/>
                  </a:lnTo>
                  <a:lnTo>
                    <a:pt x="1964309" y="888238"/>
                  </a:lnTo>
                  <a:lnTo>
                    <a:pt x="1964309" y="834644"/>
                  </a:lnTo>
                  <a:close/>
                </a:path>
                <a:path w="3265804" h="899795">
                  <a:moveTo>
                    <a:pt x="1964309" y="250063"/>
                  </a:moveTo>
                  <a:lnTo>
                    <a:pt x="1815591" y="250063"/>
                  </a:lnTo>
                  <a:lnTo>
                    <a:pt x="1815591" y="688213"/>
                  </a:lnTo>
                  <a:lnTo>
                    <a:pt x="1806616" y="704949"/>
                  </a:lnTo>
                  <a:lnTo>
                    <a:pt x="1777712" y="735326"/>
                  </a:lnTo>
                  <a:lnTo>
                    <a:pt x="1735637" y="760420"/>
                  </a:lnTo>
                  <a:lnTo>
                    <a:pt x="1688584" y="773564"/>
                  </a:lnTo>
                  <a:lnTo>
                    <a:pt x="1663700" y="775208"/>
                  </a:lnTo>
                  <a:lnTo>
                    <a:pt x="1964309" y="775208"/>
                  </a:lnTo>
                  <a:lnTo>
                    <a:pt x="1964309" y="250063"/>
                  </a:lnTo>
                  <a:close/>
                </a:path>
                <a:path w="3265804" h="899795">
                  <a:moveTo>
                    <a:pt x="3241421" y="0"/>
                  </a:moveTo>
                  <a:lnTo>
                    <a:pt x="3086607" y="0"/>
                  </a:lnTo>
                  <a:lnTo>
                    <a:pt x="3086607" y="244094"/>
                  </a:lnTo>
                  <a:lnTo>
                    <a:pt x="3089513" y="314533"/>
                  </a:lnTo>
                  <a:lnTo>
                    <a:pt x="3093144" y="358150"/>
                  </a:lnTo>
                  <a:lnTo>
                    <a:pt x="3098228" y="407368"/>
                  </a:lnTo>
                  <a:lnTo>
                    <a:pt x="3104765" y="462187"/>
                  </a:lnTo>
                  <a:lnTo>
                    <a:pt x="3112754" y="522610"/>
                  </a:lnTo>
                  <a:lnTo>
                    <a:pt x="3122195" y="588638"/>
                  </a:lnTo>
                  <a:lnTo>
                    <a:pt x="3133090" y="660273"/>
                  </a:lnTo>
                  <a:lnTo>
                    <a:pt x="3194939" y="660273"/>
                  </a:lnTo>
                  <a:lnTo>
                    <a:pt x="3205833" y="588632"/>
                  </a:lnTo>
                  <a:lnTo>
                    <a:pt x="3215274" y="522585"/>
                  </a:lnTo>
                  <a:lnTo>
                    <a:pt x="3223263" y="462127"/>
                  </a:lnTo>
                  <a:lnTo>
                    <a:pt x="3229800" y="407257"/>
                  </a:lnTo>
                  <a:lnTo>
                    <a:pt x="3234884" y="357970"/>
                  </a:lnTo>
                  <a:lnTo>
                    <a:pt x="3238515" y="314265"/>
                  </a:lnTo>
                  <a:lnTo>
                    <a:pt x="3240694" y="276138"/>
                  </a:lnTo>
                  <a:lnTo>
                    <a:pt x="3241421" y="0"/>
                  </a:lnTo>
                  <a:close/>
                </a:path>
              </a:pathLst>
            </a:custGeom>
            <a:solidFill>
              <a:srgbClr val="B7E9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942075" y="4155694"/>
              <a:ext cx="201549" cy="20205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643244" y="4155694"/>
              <a:ext cx="201421" cy="20205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344413" y="4155694"/>
              <a:ext cx="201421" cy="20205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310757" y="4139691"/>
              <a:ext cx="217550" cy="21805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251072" y="3446779"/>
              <a:ext cx="3241675" cy="899794"/>
            </a:xfrm>
            <a:custGeom>
              <a:avLst/>
              <a:gdLst/>
              <a:ahLst/>
              <a:cxnLst/>
              <a:rect l="l" t="t" r="r" b="b"/>
              <a:pathLst>
                <a:path w="3241675" h="899795">
                  <a:moveTo>
                    <a:pt x="979297" y="359664"/>
                  </a:moveTo>
                  <a:lnTo>
                    <a:pt x="916781" y="373316"/>
                  </a:lnTo>
                  <a:lnTo>
                    <a:pt x="868552" y="414401"/>
                  </a:lnTo>
                  <a:lnTo>
                    <a:pt x="837803" y="480012"/>
                  </a:lnTo>
                  <a:lnTo>
                    <a:pt x="830101" y="521003"/>
                  </a:lnTo>
                  <a:lnTo>
                    <a:pt x="827531" y="567436"/>
                  </a:lnTo>
                  <a:lnTo>
                    <a:pt x="831744" y="631814"/>
                  </a:lnTo>
                  <a:lnTo>
                    <a:pt x="844385" y="684487"/>
                  </a:lnTo>
                  <a:lnTo>
                    <a:pt x="865457" y="725455"/>
                  </a:lnTo>
                  <a:lnTo>
                    <a:pt x="894964" y="754718"/>
                  </a:lnTo>
                  <a:lnTo>
                    <a:pt x="932909" y="772276"/>
                  </a:lnTo>
                  <a:lnTo>
                    <a:pt x="979297" y="778129"/>
                  </a:lnTo>
                  <a:lnTo>
                    <a:pt x="1012348" y="774701"/>
                  </a:lnTo>
                  <a:lnTo>
                    <a:pt x="1067593" y="747321"/>
                  </a:lnTo>
                  <a:lnTo>
                    <a:pt x="1107622" y="693076"/>
                  </a:lnTo>
                  <a:lnTo>
                    <a:pt x="1120362" y="656986"/>
                  </a:lnTo>
                  <a:lnTo>
                    <a:pt x="1128006" y="615110"/>
                  </a:lnTo>
                  <a:lnTo>
                    <a:pt x="1130553" y="567436"/>
                  </a:lnTo>
                  <a:lnTo>
                    <a:pt x="1126352" y="503935"/>
                  </a:lnTo>
                  <a:lnTo>
                    <a:pt x="1113747" y="451988"/>
                  </a:lnTo>
                  <a:lnTo>
                    <a:pt x="1092739" y="411591"/>
                  </a:lnTo>
                  <a:lnTo>
                    <a:pt x="1063328" y="382740"/>
                  </a:lnTo>
                  <a:lnTo>
                    <a:pt x="1025514" y="365432"/>
                  </a:lnTo>
                  <a:lnTo>
                    <a:pt x="979297" y="359664"/>
                  </a:lnTo>
                  <a:close/>
                </a:path>
                <a:path w="3241675" h="899795">
                  <a:moveTo>
                    <a:pt x="1404747" y="250063"/>
                  </a:moveTo>
                  <a:lnTo>
                    <a:pt x="1553590" y="250063"/>
                  </a:lnTo>
                  <a:lnTo>
                    <a:pt x="1553590" y="652526"/>
                  </a:lnTo>
                  <a:lnTo>
                    <a:pt x="1560472" y="706199"/>
                  </a:lnTo>
                  <a:lnTo>
                    <a:pt x="1581118" y="744537"/>
                  </a:lnTo>
                  <a:lnTo>
                    <a:pt x="1615527" y="767540"/>
                  </a:lnTo>
                  <a:lnTo>
                    <a:pt x="1663700" y="775208"/>
                  </a:lnTo>
                  <a:lnTo>
                    <a:pt x="1688584" y="773564"/>
                  </a:lnTo>
                  <a:lnTo>
                    <a:pt x="1735637" y="760420"/>
                  </a:lnTo>
                  <a:lnTo>
                    <a:pt x="1777712" y="735326"/>
                  </a:lnTo>
                  <a:lnTo>
                    <a:pt x="1806616" y="704949"/>
                  </a:lnTo>
                  <a:lnTo>
                    <a:pt x="1815591" y="688213"/>
                  </a:lnTo>
                  <a:lnTo>
                    <a:pt x="1815591" y="250063"/>
                  </a:lnTo>
                  <a:lnTo>
                    <a:pt x="1964309" y="250063"/>
                  </a:lnTo>
                  <a:lnTo>
                    <a:pt x="1964309" y="888238"/>
                  </a:lnTo>
                  <a:lnTo>
                    <a:pt x="1815591" y="888238"/>
                  </a:lnTo>
                  <a:lnTo>
                    <a:pt x="1815591" y="834644"/>
                  </a:lnTo>
                  <a:lnTo>
                    <a:pt x="1798302" y="847576"/>
                  </a:lnTo>
                  <a:lnTo>
                    <a:pt x="1754816" y="870487"/>
                  </a:lnTo>
                  <a:lnTo>
                    <a:pt x="1701504" y="888825"/>
                  </a:lnTo>
                  <a:lnTo>
                    <a:pt x="1650605" y="898350"/>
                  </a:lnTo>
                  <a:lnTo>
                    <a:pt x="1626869" y="899541"/>
                  </a:lnTo>
                  <a:lnTo>
                    <a:pt x="1574809" y="895861"/>
                  </a:lnTo>
                  <a:lnTo>
                    <a:pt x="1529691" y="884820"/>
                  </a:lnTo>
                  <a:lnTo>
                    <a:pt x="1491513" y="866416"/>
                  </a:lnTo>
                  <a:lnTo>
                    <a:pt x="1460277" y="840644"/>
                  </a:lnTo>
                  <a:lnTo>
                    <a:pt x="1435983" y="807503"/>
                  </a:lnTo>
                  <a:lnTo>
                    <a:pt x="1418629" y="766988"/>
                  </a:lnTo>
                  <a:lnTo>
                    <a:pt x="1408217" y="719098"/>
                  </a:lnTo>
                  <a:lnTo>
                    <a:pt x="1404747" y="663829"/>
                  </a:lnTo>
                  <a:lnTo>
                    <a:pt x="1404747" y="250063"/>
                  </a:lnTo>
                  <a:close/>
                </a:path>
                <a:path w="3241675" h="899795">
                  <a:moveTo>
                    <a:pt x="979297" y="238125"/>
                  </a:moveTo>
                  <a:lnTo>
                    <a:pt x="1034832" y="241658"/>
                  </a:lnTo>
                  <a:lnTo>
                    <a:pt x="1085162" y="252251"/>
                  </a:lnTo>
                  <a:lnTo>
                    <a:pt x="1130291" y="269891"/>
                  </a:lnTo>
                  <a:lnTo>
                    <a:pt x="1170227" y="294565"/>
                  </a:lnTo>
                  <a:lnTo>
                    <a:pt x="1204976" y="326263"/>
                  </a:lnTo>
                  <a:lnTo>
                    <a:pt x="1233903" y="364134"/>
                  </a:lnTo>
                  <a:lnTo>
                    <a:pt x="1256381" y="407187"/>
                  </a:lnTo>
                  <a:lnTo>
                    <a:pt x="1272422" y="455422"/>
                  </a:lnTo>
                  <a:lnTo>
                    <a:pt x="1282037" y="508838"/>
                  </a:lnTo>
                  <a:lnTo>
                    <a:pt x="1285239" y="567436"/>
                  </a:lnTo>
                  <a:lnTo>
                    <a:pt x="1281976" y="625895"/>
                  </a:lnTo>
                  <a:lnTo>
                    <a:pt x="1272178" y="679350"/>
                  </a:lnTo>
                  <a:lnTo>
                    <a:pt x="1255832" y="727794"/>
                  </a:lnTo>
                  <a:lnTo>
                    <a:pt x="1232928" y="771221"/>
                  </a:lnTo>
                  <a:lnTo>
                    <a:pt x="1203452" y="809625"/>
                  </a:lnTo>
                  <a:lnTo>
                    <a:pt x="1168277" y="841994"/>
                  </a:lnTo>
                  <a:lnTo>
                    <a:pt x="1128280" y="867171"/>
                  </a:lnTo>
                  <a:lnTo>
                    <a:pt x="1083455" y="885154"/>
                  </a:lnTo>
                  <a:lnTo>
                    <a:pt x="1033796" y="895944"/>
                  </a:lnTo>
                  <a:lnTo>
                    <a:pt x="979297" y="899541"/>
                  </a:lnTo>
                  <a:lnTo>
                    <a:pt x="923808" y="895912"/>
                  </a:lnTo>
                  <a:lnTo>
                    <a:pt x="873470" y="885024"/>
                  </a:lnTo>
                  <a:lnTo>
                    <a:pt x="828283" y="866869"/>
                  </a:lnTo>
                  <a:lnTo>
                    <a:pt x="788248" y="841442"/>
                  </a:lnTo>
                  <a:lnTo>
                    <a:pt x="753363" y="808736"/>
                  </a:lnTo>
                  <a:lnTo>
                    <a:pt x="724348" y="770058"/>
                  </a:lnTo>
                  <a:lnTo>
                    <a:pt x="701769" y="726578"/>
                  </a:lnTo>
                  <a:lnTo>
                    <a:pt x="685634" y="678305"/>
                  </a:lnTo>
                  <a:lnTo>
                    <a:pt x="675948" y="625254"/>
                  </a:lnTo>
                  <a:lnTo>
                    <a:pt x="672718" y="567436"/>
                  </a:lnTo>
                  <a:lnTo>
                    <a:pt x="676087" y="511244"/>
                  </a:lnTo>
                  <a:lnTo>
                    <a:pt x="686191" y="459398"/>
                  </a:lnTo>
                  <a:lnTo>
                    <a:pt x="703031" y="411887"/>
                  </a:lnTo>
                  <a:lnTo>
                    <a:pt x="726607" y="368698"/>
                  </a:lnTo>
                  <a:lnTo>
                    <a:pt x="756919" y="329819"/>
                  </a:lnTo>
                  <a:lnTo>
                    <a:pt x="792763" y="296825"/>
                  </a:lnTo>
                  <a:lnTo>
                    <a:pt x="832928" y="271153"/>
                  </a:lnTo>
                  <a:lnTo>
                    <a:pt x="877410" y="252808"/>
                  </a:lnTo>
                  <a:lnTo>
                    <a:pt x="926201" y="241796"/>
                  </a:lnTo>
                  <a:lnTo>
                    <a:pt x="979297" y="238125"/>
                  </a:lnTo>
                  <a:close/>
                </a:path>
                <a:path w="3241675" h="899795">
                  <a:moveTo>
                    <a:pt x="0" y="15494"/>
                  </a:moveTo>
                  <a:lnTo>
                    <a:pt x="164337" y="15494"/>
                  </a:lnTo>
                  <a:lnTo>
                    <a:pt x="370839" y="387604"/>
                  </a:lnTo>
                  <a:lnTo>
                    <a:pt x="577976" y="15494"/>
                  </a:lnTo>
                  <a:lnTo>
                    <a:pt x="741679" y="15494"/>
                  </a:lnTo>
                  <a:lnTo>
                    <a:pt x="448817" y="529844"/>
                  </a:lnTo>
                  <a:lnTo>
                    <a:pt x="448817" y="887730"/>
                  </a:lnTo>
                  <a:lnTo>
                    <a:pt x="294004" y="887730"/>
                  </a:lnTo>
                  <a:lnTo>
                    <a:pt x="294004" y="529844"/>
                  </a:lnTo>
                  <a:lnTo>
                    <a:pt x="0" y="15494"/>
                  </a:lnTo>
                  <a:close/>
                </a:path>
                <a:path w="3241675" h="899795">
                  <a:moveTo>
                    <a:pt x="3086607" y="0"/>
                  </a:moveTo>
                  <a:lnTo>
                    <a:pt x="3241421" y="0"/>
                  </a:lnTo>
                  <a:lnTo>
                    <a:pt x="3241421" y="243586"/>
                  </a:lnTo>
                  <a:lnTo>
                    <a:pt x="3238515" y="314265"/>
                  </a:lnTo>
                  <a:lnTo>
                    <a:pt x="3234884" y="357970"/>
                  </a:lnTo>
                  <a:lnTo>
                    <a:pt x="3229800" y="407257"/>
                  </a:lnTo>
                  <a:lnTo>
                    <a:pt x="3223263" y="462127"/>
                  </a:lnTo>
                  <a:lnTo>
                    <a:pt x="3215274" y="522585"/>
                  </a:lnTo>
                  <a:lnTo>
                    <a:pt x="3205833" y="588632"/>
                  </a:lnTo>
                  <a:lnTo>
                    <a:pt x="3194939" y="660273"/>
                  </a:lnTo>
                  <a:lnTo>
                    <a:pt x="3133090" y="660273"/>
                  </a:lnTo>
                  <a:lnTo>
                    <a:pt x="3122195" y="588638"/>
                  </a:lnTo>
                  <a:lnTo>
                    <a:pt x="3112754" y="522610"/>
                  </a:lnTo>
                  <a:lnTo>
                    <a:pt x="3104765" y="462187"/>
                  </a:lnTo>
                  <a:lnTo>
                    <a:pt x="3098228" y="407368"/>
                  </a:lnTo>
                  <a:lnTo>
                    <a:pt x="3093144" y="358150"/>
                  </a:lnTo>
                  <a:lnTo>
                    <a:pt x="3089513" y="314533"/>
                  </a:lnTo>
                  <a:lnTo>
                    <a:pt x="3086607" y="244094"/>
                  </a:lnTo>
                  <a:lnTo>
                    <a:pt x="3086607" y="0"/>
                  </a:lnTo>
                  <a:close/>
                </a:path>
              </a:pathLst>
            </a:custGeom>
            <a:ln w="22860">
              <a:solidFill>
                <a:srgbClr val="539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95635" y="26923"/>
            <a:ext cx="14674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latin typeface="Trebuchet MS"/>
                <a:cs typeface="Trebuchet MS"/>
              </a:rPr>
              <a:t>Dr. </a:t>
            </a:r>
            <a:r>
              <a:rPr sz="1400" spc="-10" dirty="0">
                <a:latin typeface="Trebuchet MS"/>
                <a:cs typeface="Trebuchet MS"/>
              </a:rPr>
              <a:t>Vibhash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Kumar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405320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Functions </a:t>
            </a:r>
            <a:r>
              <a:rPr sz="4000" dirty="0"/>
              <a:t>of</a:t>
            </a:r>
            <a:r>
              <a:rPr sz="4000" spc="-50" dirty="0"/>
              <a:t> </a:t>
            </a:r>
            <a:r>
              <a:rPr sz="4000" spc="-5" dirty="0"/>
              <a:t>joint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756310" y="2300732"/>
            <a:ext cx="8375015" cy="2292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Hold the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skeletal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bones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40" dirty="0">
                <a:solidFill>
                  <a:srgbClr val="404040"/>
                </a:solidFill>
                <a:latin typeface="Trebuchet MS"/>
                <a:cs typeface="Trebuchet MS"/>
              </a:rPr>
              <a:t>together.</a:t>
            </a:r>
            <a:endParaRPr sz="2400">
              <a:latin typeface="Trebuchet MS"/>
              <a:cs typeface="Trebuchet MS"/>
            </a:endParaRPr>
          </a:p>
          <a:p>
            <a:pPr marL="355600" marR="5080" indent="-342900">
              <a:lnSpc>
                <a:spcPct val="15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Allow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the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skeleton some flexibility so gross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movement can  </a:t>
            </a:r>
            <a:r>
              <a:rPr sz="2400" spc="-60" dirty="0">
                <a:solidFill>
                  <a:srgbClr val="404040"/>
                </a:solidFill>
                <a:latin typeface="Trebuchet MS"/>
                <a:cs typeface="Trebuchet MS"/>
              </a:rPr>
              <a:t>occur.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2450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Make bone growth</a:t>
            </a:r>
            <a:r>
              <a:rPr sz="2400" spc="3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possible.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338561" y="55625"/>
            <a:ext cx="14674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latin typeface="Trebuchet MS"/>
                <a:cs typeface="Trebuchet MS"/>
              </a:rPr>
              <a:t>Dr. </a:t>
            </a:r>
            <a:r>
              <a:rPr sz="1400" spc="-10" dirty="0">
                <a:latin typeface="Trebuchet MS"/>
                <a:cs typeface="Trebuchet MS"/>
              </a:rPr>
              <a:t>Vibhash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Kumar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50990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Classification </a:t>
            </a:r>
            <a:r>
              <a:rPr sz="4000" spc="-5" dirty="0"/>
              <a:t>of</a:t>
            </a:r>
            <a:r>
              <a:rPr sz="4000" spc="-20" dirty="0"/>
              <a:t> </a:t>
            </a:r>
            <a:r>
              <a:rPr sz="4000" spc="-5" dirty="0"/>
              <a:t>joints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756310" y="2300732"/>
            <a:ext cx="8071484" cy="26494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</a:t>
            </a:r>
            <a:r>
              <a:rPr sz="1900" spc="350">
                <a:solidFill>
                  <a:srgbClr val="90C225"/>
                </a:solidFill>
                <a:latin typeface="Arial"/>
                <a:cs typeface="Arial"/>
              </a:rPr>
              <a:t>	</a:t>
            </a:r>
            <a:r>
              <a:rPr sz="2400" spc="-5" smtClean="0">
                <a:solidFill>
                  <a:srgbClr val="404040"/>
                </a:solidFill>
                <a:latin typeface="Trebuchet MS"/>
                <a:cs typeface="Trebuchet MS"/>
              </a:rPr>
              <a:t>Joint are classified into</a:t>
            </a:r>
            <a:r>
              <a:rPr lang="en-US" sz="24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2 types on the basis of presence or absence of joint cavity.</a:t>
            </a:r>
          </a:p>
          <a:p>
            <a:pPr marL="469900" indent="-4572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4965" algn="l"/>
              </a:tabLst>
            </a:pPr>
            <a:r>
              <a:rPr lang="en-US" sz="24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synarthroses</a:t>
            </a:r>
            <a:r>
              <a:rPr lang="en-US" sz="24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( without joint cavity)- further divided into </a:t>
            </a:r>
          </a:p>
          <a:p>
            <a:pPr marL="927100" lvl="1" indent="-457200">
              <a:spcBef>
                <a:spcPts val="100"/>
              </a:spcBef>
              <a:buFont typeface="Arial" pitchFamily="34" charset="0"/>
              <a:buChar char="•"/>
              <a:tabLst>
                <a:tab pos="354965" algn="l"/>
              </a:tabLst>
            </a:pPr>
            <a:r>
              <a:rPr lang="en-US" sz="24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Fibrous joint</a:t>
            </a:r>
          </a:p>
          <a:p>
            <a:pPr marL="927100" lvl="1" indent="-457200">
              <a:spcBef>
                <a:spcPts val="100"/>
              </a:spcBef>
              <a:buFont typeface="Arial" pitchFamily="34" charset="0"/>
              <a:buChar char="•"/>
              <a:tabLst>
                <a:tab pos="354965" algn="l"/>
              </a:tabLst>
            </a:pPr>
            <a:r>
              <a:rPr lang="en-US" sz="24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Cartilagenous</a:t>
            </a:r>
            <a:r>
              <a:rPr lang="en-US" sz="24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joint</a:t>
            </a:r>
          </a:p>
          <a:p>
            <a:pPr marL="927100" lvl="1" indent="-457200">
              <a:spcBef>
                <a:spcPts val="100"/>
              </a:spcBef>
              <a:tabLst>
                <a:tab pos="354965" algn="l"/>
              </a:tabLst>
            </a:pPr>
            <a:r>
              <a:rPr lang="en-US" sz="24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2. </a:t>
            </a:r>
            <a:r>
              <a:rPr lang="en-US" sz="2400" spc="-5" dirty="0" err="1" smtClean="0">
                <a:solidFill>
                  <a:srgbClr val="404040"/>
                </a:solidFill>
                <a:latin typeface="Trebuchet MS"/>
                <a:cs typeface="Trebuchet MS"/>
              </a:rPr>
              <a:t>Diarthroses</a:t>
            </a:r>
            <a:r>
              <a:rPr lang="en-US" sz="24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( synovial joints): mobile with synovial joint cavity.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95635" y="26923"/>
            <a:ext cx="14674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latin typeface="Trebuchet MS"/>
                <a:cs typeface="Trebuchet MS"/>
              </a:rPr>
              <a:t>Dr. </a:t>
            </a:r>
            <a:r>
              <a:rPr sz="1400" spc="-10" dirty="0">
                <a:latin typeface="Trebuchet MS"/>
                <a:cs typeface="Trebuchet MS"/>
              </a:rPr>
              <a:t>Vibhash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Kumar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1782" y="172923"/>
            <a:ext cx="68262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Structural </a:t>
            </a:r>
            <a:r>
              <a:rPr spc="-5" dirty="0"/>
              <a:t>Classification </a:t>
            </a:r>
            <a:r>
              <a:rPr dirty="0"/>
              <a:t>of</a:t>
            </a:r>
            <a:r>
              <a:rPr spc="-65" dirty="0"/>
              <a:t> </a:t>
            </a:r>
            <a:r>
              <a:rPr dirty="0"/>
              <a:t>Joints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64616" y="912113"/>
            <a:ext cx="2185670" cy="4826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762000" indent="-342900">
              <a:lnSpc>
                <a:spcPct val="150000"/>
              </a:lnSpc>
              <a:spcBef>
                <a:spcPts val="100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F</a:t>
            </a:r>
            <a:r>
              <a:rPr sz="2400" b="1" u="heavy" spc="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i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b</a:t>
            </a:r>
            <a:r>
              <a:rPr sz="2400" b="1" u="heavy" spc="-10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r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ous </a:t>
            </a:r>
            <a:r>
              <a:rPr sz="2400" b="1" dirty="0">
                <a:latin typeface="Trebuchet MS"/>
                <a:cs typeface="Trebuchet MS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(Fixed)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2400" b="1" dirty="0">
                <a:latin typeface="Trebuchet MS"/>
                <a:cs typeface="Trebuchet MS"/>
              </a:rPr>
              <a:t>A.</a:t>
            </a:r>
            <a:r>
              <a:rPr sz="2400" b="1" spc="-434" dirty="0">
                <a:latin typeface="Trebuchet MS"/>
                <a:cs typeface="Trebuchet MS"/>
              </a:rPr>
              <a:t> </a:t>
            </a:r>
            <a:r>
              <a:rPr sz="2400" b="1" spc="-5" dirty="0">
                <a:latin typeface="Trebuchet MS"/>
                <a:cs typeface="Trebuchet MS"/>
              </a:rPr>
              <a:t>Sutures</a:t>
            </a:r>
            <a:endParaRPr sz="24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123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sz="1800" dirty="0">
                <a:latin typeface="Trebuchet MS"/>
                <a:cs typeface="Trebuchet MS"/>
              </a:rPr>
              <a:t>Plane</a:t>
            </a:r>
            <a:endParaRPr sz="1800">
              <a:latin typeface="Trebuchet MS"/>
              <a:cs typeface="Trebuchet MS"/>
            </a:endParaRPr>
          </a:p>
          <a:p>
            <a:pPr marL="284480" indent="-272415">
              <a:lnSpc>
                <a:spcPct val="100000"/>
              </a:lnSpc>
              <a:spcBef>
                <a:spcPts val="1080"/>
              </a:spcBef>
              <a:buAutoNum type="arabicPeriod"/>
              <a:tabLst>
                <a:tab pos="285115" algn="l"/>
              </a:tabLst>
            </a:pPr>
            <a:r>
              <a:rPr sz="1800" spc="-5" dirty="0">
                <a:latin typeface="Trebuchet MS"/>
                <a:cs typeface="Trebuchet MS"/>
              </a:rPr>
              <a:t>Squamous</a:t>
            </a:r>
            <a:endParaRPr sz="1800">
              <a:latin typeface="Trebuchet MS"/>
              <a:cs typeface="Trebuchet MS"/>
            </a:endParaRPr>
          </a:p>
          <a:p>
            <a:pPr marL="284480" indent="-272415">
              <a:lnSpc>
                <a:spcPct val="100000"/>
              </a:lnSpc>
              <a:spcBef>
                <a:spcPts val="1080"/>
              </a:spcBef>
              <a:buAutoNum type="arabicPeriod"/>
              <a:tabLst>
                <a:tab pos="285115" algn="l"/>
              </a:tabLst>
            </a:pPr>
            <a:r>
              <a:rPr sz="1800" spc="-5" dirty="0">
                <a:latin typeface="Trebuchet MS"/>
                <a:cs typeface="Trebuchet MS"/>
              </a:rPr>
              <a:t>Serrate</a:t>
            </a:r>
            <a:endParaRPr sz="1800">
              <a:latin typeface="Trebuchet MS"/>
              <a:cs typeface="Trebuchet MS"/>
            </a:endParaRPr>
          </a:p>
          <a:p>
            <a:pPr marL="285115" indent="-273050">
              <a:lnSpc>
                <a:spcPct val="100000"/>
              </a:lnSpc>
              <a:spcBef>
                <a:spcPts val="1080"/>
              </a:spcBef>
              <a:buAutoNum type="arabicPeriod"/>
              <a:tabLst>
                <a:tab pos="285750" algn="l"/>
              </a:tabLst>
            </a:pPr>
            <a:r>
              <a:rPr sz="1800" spc="-5" dirty="0">
                <a:latin typeface="Trebuchet MS"/>
                <a:cs typeface="Trebuchet MS"/>
              </a:rPr>
              <a:t>Dentate</a:t>
            </a:r>
            <a:endParaRPr sz="1800">
              <a:latin typeface="Trebuchet MS"/>
              <a:cs typeface="Trebuchet MS"/>
            </a:endParaRPr>
          </a:p>
          <a:p>
            <a:pPr marL="284480" indent="-272415">
              <a:lnSpc>
                <a:spcPct val="100000"/>
              </a:lnSpc>
              <a:spcBef>
                <a:spcPts val="1085"/>
              </a:spcBef>
              <a:buAutoNum type="arabicPeriod"/>
              <a:tabLst>
                <a:tab pos="285115" algn="l"/>
              </a:tabLst>
            </a:pPr>
            <a:r>
              <a:rPr sz="1800" spc="-5" dirty="0">
                <a:latin typeface="Trebuchet MS"/>
                <a:cs typeface="Trebuchet MS"/>
              </a:rPr>
              <a:t>Schindylesis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280"/>
              </a:spcBef>
            </a:pPr>
            <a:r>
              <a:rPr sz="2400" b="1" spc="-5" dirty="0">
                <a:latin typeface="Trebuchet MS"/>
                <a:cs typeface="Trebuchet MS"/>
              </a:rPr>
              <a:t>B.</a:t>
            </a:r>
            <a:r>
              <a:rPr sz="2400" b="1" spc="-25" dirty="0">
                <a:latin typeface="Trebuchet MS"/>
                <a:cs typeface="Trebuchet MS"/>
              </a:rPr>
              <a:t> </a:t>
            </a:r>
            <a:r>
              <a:rPr sz="2400" b="1" spc="-5" dirty="0">
                <a:latin typeface="Trebuchet MS"/>
                <a:cs typeface="Trebuchet MS"/>
              </a:rPr>
              <a:t>Gomphosis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445"/>
              </a:spcBef>
            </a:pPr>
            <a:r>
              <a:rPr sz="2400" b="1" dirty="0">
                <a:latin typeface="Trebuchet MS"/>
                <a:cs typeface="Trebuchet MS"/>
              </a:rPr>
              <a:t>C.</a:t>
            </a:r>
            <a:r>
              <a:rPr sz="2400" b="1" spc="-60" dirty="0">
                <a:latin typeface="Trebuchet MS"/>
                <a:cs typeface="Trebuchet MS"/>
              </a:rPr>
              <a:t> </a:t>
            </a:r>
            <a:r>
              <a:rPr sz="2400" b="1" spc="-5" dirty="0">
                <a:latin typeface="Trebuchet MS"/>
                <a:cs typeface="Trebuchet MS"/>
              </a:rPr>
              <a:t>Syndesmosis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83077" y="912113"/>
            <a:ext cx="2669540" cy="2769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9535">
              <a:lnSpc>
                <a:spcPct val="150000"/>
              </a:lnSpc>
              <a:spcBef>
                <a:spcPts val="100"/>
              </a:spcBef>
              <a:buFont typeface="Wingdings"/>
              <a:buChar char=""/>
              <a:tabLst>
                <a:tab pos="355600" algn="l"/>
              </a:tabLst>
            </a:pP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Cartilaginous  (Slightly</a:t>
            </a:r>
            <a:r>
              <a:rPr sz="2400" b="1" u="heavy" spc="-5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movable)</a:t>
            </a:r>
            <a:endParaRPr sz="2400">
              <a:latin typeface="Trebuchet MS"/>
              <a:cs typeface="Trebuchet MS"/>
            </a:endParaRPr>
          </a:p>
          <a:p>
            <a:pPr marL="12700" marR="5080">
              <a:lnSpc>
                <a:spcPct val="150000"/>
              </a:lnSpc>
            </a:pPr>
            <a:r>
              <a:rPr sz="2400" dirty="0">
                <a:latin typeface="Trebuchet MS"/>
                <a:cs typeface="Trebuchet MS"/>
              </a:rPr>
              <a:t>A. </a:t>
            </a:r>
            <a:r>
              <a:rPr sz="2400" spc="-15" dirty="0">
                <a:latin typeface="Trebuchet MS"/>
                <a:cs typeface="Trebuchet MS"/>
              </a:rPr>
              <a:t>Primary  </a:t>
            </a:r>
            <a:r>
              <a:rPr sz="2400" spc="-5" dirty="0">
                <a:latin typeface="Trebuchet MS"/>
                <a:cs typeface="Trebuchet MS"/>
              </a:rPr>
              <a:t>Cartilaginous joints  (Synchondrosis)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83077" y="4204461"/>
            <a:ext cx="266954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2400" dirty="0">
                <a:latin typeface="Trebuchet MS"/>
                <a:cs typeface="Trebuchet MS"/>
              </a:rPr>
              <a:t>B. </a:t>
            </a:r>
            <a:r>
              <a:rPr sz="2400" spc="-5" dirty="0">
                <a:latin typeface="Trebuchet MS"/>
                <a:cs typeface="Trebuchet MS"/>
              </a:rPr>
              <a:t>Secondary  Cartilaginous joints  (Symphysis)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72200" y="990600"/>
            <a:ext cx="3657600" cy="4970591"/>
          </a:xfrm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356235" indent="-343535">
              <a:lnSpc>
                <a:spcPct val="100000"/>
              </a:lnSpc>
              <a:spcBef>
                <a:spcPts val="1540"/>
              </a:spcBef>
              <a:buFont typeface="Wingdings"/>
              <a:buChar char=""/>
              <a:tabLst>
                <a:tab pos="356870" algn="l"/>
              </a:tabLst>
            </a:pPr>
            <a:r>
              <a:rPr sz="2400" b="1" u="heavy" spc="5" smtClean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Synovial</a:t>
            </a:r>
            <a:endParaRPr lang="en-US" sz="2400" b="1" u="heavy" spc="5" dirty="0" smtClean="0">
              <a:uFill>
                <a:solidFill>
                  <a:srgbClr val="000000"/>
                </a:solidFill>
              </a:uFill>
              <a:latin typeface="Trebuchet MS"/>
              <a:cs typeface="Trebuchet MS"/>
            </a:endParaRPr>
          </a:p>
          <a:p>
            <a:pPr marL="356235" indent="-343535">
              <a:lnSpc>
                <a:spcPct val="100000"/>
              </a:lnSpc>
              <a:spcBef>
                <a:spcPts val="1540"/>
              </a:spcBef>
              <a:buFont typeface="Wingdings"/>
              <a:buChar char=""/>
              <a:tabLst>
                <a:tab pos="356870" algn="l"/>
              </a:tabLst>
            </a:pPr>
            <a:r>
              <a:rPr sz="2400" b="1" u="heavy" spc="-95" smtClean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 </a:t>
            </a:r>
            <a:r>
              <a:rPr sz="2400" b="1" u="heavy" spc="-5" smtClean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Freelymovable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)</a:t>
            </a:r>
            <a:endParaRPr sz="2400">
              <a:latin typeface="Trebuchet MS"/>
              <a:cs typeface="Trebuchet MS"/>
            </a:endParaRPr>
          </a:p>
          <a:p>
            <a:pPr marL="470534" indent="-457834">
              <a:lnSpc>
                <a:spcPct val="100000"/>
              </a:lnSpc>
              <a:spcBef>
                <a:spcPts val="1440"/>
              </a:spcBef>
              <a:buAutoNum type="arabicPeriod"/>
              <a:tabLst>
                <a:tab pos="470534" algn="l"/>
                <a:tab pos="471170" algn="l"/>
              </a:tabLst>
            </a:pPr>
            <a:r>
              <a:rPr sz="2400" dirty="0">
                <a:latin typeface="Trebuchet MS"/>
                <a:cs typeface="Trebuchet MS"/>
              </a:rPr>
              <a:t>Plane</a:t>
            </a:r>
            <a:endParaRPr sz="2400">
              <a:latin typeface="Trebuchet MS"/>
              <a:cs typeface="Trebuchet MS"/>
            </a:endParaRPr>
          </a:p>
          <a:p>
            <a:pPr marL="470534" indent="-457834">
              <a:lnSpc>
                <a:spcPct val="100000"/>
              </a:lnSpc>
              <a:spcBef>
                <a:spcPts val="1440"/>
              </a:spcBef>
              <a:buAutoNum type="arabicPeriod"/>
              <a:tabLst>
                <a:tab pos="470534" algn="l"/>
                <a:tab pos="471170" algn="l"/>
              </a:tabLst>
            </a:pPr>
            <a:r>
              <a:rPr sz="2400" spc="-5" dirty="0">
                <a:latin typeface="Trebuchet MS"/>
                <a:cs typeface="Trebuchet MS"/>
              </a:rPr>
              <a:t>Hinge</a:t>
            </a:r>
            <a:endParaRPr sz="2400">
              <a:latin typeface="Trebuchet MS"/>
              <a:cs typeface="Trebuchet MS"/>
            </a:endParaRPr>
          </a:p>
          <a:p>
            <a:pPr marL="470534" indent="-457834">
              <a:lnSpc>
                <a:spcPct val="100000"/>
              </a:lnSpc>
              <a:spcBef>
                <a:spcPts val="1440"/>
              </a:spcBef>
              <a:buAutoNum type="arabicPeriod"/>
              <a:tabLst>
                <a:tab pos="470534" algn="l"/>
                <a:tab pos="471170" algn="l"/>
              </a:tabLst>
            </a:pPr>
            <a:r>
              <a:rPr sz="2400" spc="-25" dirty="0">
                <a:latin typeface="Trebuchet MS"/>
                <a:cs typeface="Trebuchet MS"/>
              </a:rPr>
              <a:t>Pivot</a:t>
            </a:r>
            <a:endParaRPr sz="2400">
              <a:latin typeface="Trebuchet MS"/>
              <a:cs typeface="Trebuchet MS"/>
            </a:endParaRPr>
          </a:p>
          <a:p>
            <a:pPr marL="470534" indent="-457834">
              <a:lnSpc>
                <a:spcPct val="100000"/>
              </a:lnSpc>
              <a:spcBef>
                <a:spcPts val="1440"/>
              </a:spcBef>
              <a:buAutoNum type="arabicPeriod"/>
              <a:tabLst>
                <a:tab pos="470534" algn="l"/>
                <a:tab pos="471170" algn="l"/>
              </a:tabLst>
            </a:pPr>
            <a:r>
              <a:rPr sz="2400" spc="-5" dirty="0">
                <a:latin typeface="Trebuchet MS"/>
                <a:cs typeface="Trebuchet MS"/>
              </a:rPr>
              <a:t>Bicondylar</a:t>
            </a:r>
            <a:endParaRPr sz="2400">
              <a:latin typeface="Trebuchet MS"/>
              <a:cs typeface="Trebuchet MS"/>
            </a:endParaRPr>
          </a:p>
          <a:p>
            <a:pPr marL="470534" indent="-457834">
              <a:lnSpc>
                <a:spcPct val="100000"/>
              </a:lnSpc>
              <a:spcBef>
                <a:spcPts val="1445"/>
              </a:spcBef>
              <a:buAutoNum type="arabicPeriod"/>
              <a:tabLst>
                <a:tab pos="470534" algn="l"/>
                <a:tab pos="471170" algn="l"/>
              </a:tabLst>
            </a:pPr>
            <a:r>
              <a:rPr sz="2400" spc="-5" dirty="0">
                <a:latin typeface="Trebuchet MS"/>
                <a:cs typeface="Trebuchet MS"/>
              </a:rPr>
              <a:t>Ellipsoid</a:t>
            </a:r>
            <a:endParaRPr sz="2400">
              <a:latin typeface="Trebuchet MS"/>
              <a:cs typeface="Trebuchet MS"/>
            </a:endParaRPr>
          </a:p>
          <a:p>
            <a:pPr marL="470534" indent="-457834">
              <a:lnSpc>
                <a:spcPct val="100000"/>
              </a:lnSpc>
              <a:spcBef>
                <a:spcPts val="1440"/>
              </a:spcBef>
              <a:buAutoNum type="arabicPeriod"/>
              <a:tabLst>
                <a:tab pos="470534" algn="l"/>
                <a:tab pos="471170" algn="l"/>
              </a:tabLst>
            </a:pPr>
            <a:r>
              <a:rPr sz="2400" spc="-5" dirty="0">
                <a:latin typeface="Trebuchet MS"/>
                <a:cs typeface="Trebuchet MS"/>
              </a:rPr>
              <a:t>Saddle</a:t>
            </a:r>
            <a:endParaRPr sz="2400">
              <a:latin typeface="Trebuchet MS"/>
              <a:cs typeface="Trebuchet MS"/>
            </a:endParaRPr>
          </a:p>
          <a:p>
            <a:pPr marL="470534" indent="-457834">
              <a:lnSpc>
                <a:spcPct val="100000"/>
              </a:lnSpc>
              <a:spcBef>
                <a:spcPts val="1440"/>
              </a:spcBef>
              <a:buAutoNum type="arabicPeriod"/>
              <a:tabLst>
                <a:tab pos="470534" algn="l"/>
                <a:tab pos="471170" algn="l"/>
              </a:tabLst>
            </a:pPr>
            <a:r>
              <a:rPr sz="2400" dirty="0">
                <a:latin typeface="Trebuchet MS"/>
                <a:cs typeface="Trebuchet MS"/>
              </a:rPr>
              <a:t>Ball </a:t>
            </a:r>
            <a:r>
              <a:rPr sz="2400" spc="-5" dirty="0">
                <a:latin typeface="Trebuchet MS"/>
                <a:cs typeface="Trebuchet MS"/>
              </a:rPr>
              <a:t>and</a:t>
            </a:r>
            <a:r>
              <a:rPr sz="2400" spc="-70" dirty="0">
                <a:latin typeface="Trebuchet MS"/>
                <a:cs typeface="Trebuchet MS"/>
              </a:rPr>
              <a:t> </a:t>
            </a:r>
            <a:r>
              <a:rPr sz="2400" spc="-5" dirty="0">
                <a:latin typeface="Trebuchet MS"/>
                <a:cs typeface="Trebuchet MS"/>
              </a:rPr>
              <a:t>socket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95635" y="26923"/>
            <a:ext cx="14674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latin typeface="Trebuchet MS"/>
                <a:cs typeface="Trebuchet MS"/>
              </a:rPr>
              <a:t>Dr. </a:t>
            </a:r>
            <a:r>
              <a:rPr sz="1400" spc="-10" dirty="0">
                <a:latin typeface="Trebuchet MS"/>
                <a:cs typeface="Trebuchet MS"/>
              </a:rPr>
              <a:t>Vibhash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Kumar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0459" y="326847"/>
            <a:ext cx="62553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Structural </a:t>
            </a:r>
            <a:r>
              <a:rPr spc="-5" dirty="0"/>
              <a:t>classification</a:t>
            </a:r>
            <a:r>
              <a:rPr spc="-60" dirty="0"/>
              <a:t> </a:t>
            </a:r>
            <a:r>
              <a:rPr spc="-5" dirty="0"/>
              <a:t>cont…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99084" y="1207091"/>
            <a:ext cx="6842125" cy="3582647"/>
          </a:xfrm>
          <a:prstGeom prst="rect">
            <a:avLst/>
          </a:prstGeom>
        </p:spPr>
        <p:txBody>
          <a:bodyPr vert="horz" wrap="square" lIns="0" tIns="115570" rIns="0" bIns="0" rtlCol="0">
            <a:spAutoFit/>
          </a:bodyPr>
          <a:lstStyle/>
          <a:p>
            <a:pPr marL="355600" marR="5080" indent="-342900">
              <a:lnSpc>
                <a:spcPct val="136700"/>
              </a:lnSpc>
              <a:spcBef>
                <a:spcPts val="910"/>
              </a:spcBef>
              <a:tabLst>
                <a:tab pos="3590925" algn="l"/>
              </a:tabLst>
            </a:pPr>
            <a:r>
              <a:rPr sz="2950" spc="70" dirty="0">
                <a:solidFill>
                  <a:srgbClr val="90C225"/>
                </a:solidFill>
                <a:latin typeface="Arial"/>
                <a:cs typeface="Arial"/>
              </a:rPr>
              <a:t></a:t>
            </a:r>
            <a:r>
              <a:rPr sz="3700" b="1" spc="70" dirty="0">
                <a:solidFill>
                  <a:srgbClr val="539F20"/>
                </a:solidFill>
                <a:latin typeface="Trebuchet MS"/>
                <a:cs typeface="Trebuchet MS"/>
              </a:rPr>
              <a:t>Fibrous</a:t>
            </a:r>
            <a:r>
              <a:rPr sz="3700" b="1" spc="20" dirty="0">
                <a:solidFill>
                  <a:srgbClr val="539F20"/>
                </a:solidFill>
                <a:latin typeface="Trebuchet MS"/>
                <a:cs typeface="Trebuchet MS"/>
              </a:rPr>
              <a:t> </a:t>
            </a:r>
            <a:r>
              <a:rPr sz="3700" b="1" spc="-5" dirty="0">
                <a:solidFill>
                  <a:srgbClr val="539F20"/>
                </a:solidFill>
                <a:latin typeface="Trebuchet MS"/>
                <a:cs typeface="Trebuchet MS"/>
              </a:rPr>
              <a:t>Joints	</a:t>
            </a:r>
            <a:r>
              <a:rPr sz="3700" b="1" spc="10" dirty="0">
                <a:solidFill>
                  <a:srgbClr val="539F20"/>
                </a:solidFill>
                <a:latin typeface="Trebuchet MS"/>
                <a:cs typeface="Trebuchet MS"/>
              </a:rPr>
              <a:t>:-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Bones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are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joined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by  fibrous tissue/dense connective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tissue, consisting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mainly 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of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collagen.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The fibrous joints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are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further divided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into  three</a:t>
            </a:r>
            <a:r>
              <a:rPr sz="2000" spc="-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types:-</a:t>
            </a:r>
            <a:endParaRPr sz="2000">
              <a:latin typeface="Trebuchet MS"/>
              <a:cs typeface="Trebuchet MS"/>
            </a:endParaRPr>
          </a:p>
          <a:p>
            <a:pPr marL="12700" marR="380365">
              <a:lnSpc>
                <a:spcPct val="140000"/>
              </a:lnSpc>
              <a:spcBef>
                <a:spcPts val="994"/>
              </a:spcBef>
            </a:pP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1. </a:t>
            </a:r>
            <a:r>
              <a:rPr sz="2000" b="1" spc="-5">
                <a:solidFill>
                  <a:srgbClr val="404040"/>
                </a:solidFill>
                <a:latin typeface="Trebuchet MS"/>
                <a:cs typeface="Trebuchet MS"/>
              </a:rPr>
              <a:t>Sutures </a:t>
            </a:r>
            <a:r>
              <a:rPr sz="2000" b="1" spc="-5" smtClean="0">
                <a:solidFill>
                  <a:srgbClr val="404040"/>
                </a:solidFill>
                <a:latin typeface="Trebuchet MS"/>
                <a:cs typeface="Trebuchet MS"/>
              </a:rPr>
              <a:t>:-</a:t>
            </a:r>
            <a:r>
              <a:rPr lang="en-US" sz="2000" b="1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fibrous connective tissue connects the bones without allowing movements.</a:t>
            </a:r>
            <a:r>
              <a:rPr sz="2000" b="1" spc="-5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Found </a:t>
            </a:r>
            <a:r>
              <a:rPr sz="2000" spc="-5" dirty="0">
                <a:solidFill>
                  <a:srgbClr val="404040"/>
                </a:solidFill>
                <a:latin typeface="Trebuchet MS"/>
                <a:cs typeface="Trebuchet MS"/>
              </a:rPr>
              <a:t>between bones </a:t>
            </a:r>
            <a:r>
              <a:rPr sz="2000" dirty="0">
                <a:solidFill>
                  <a:srgbClr val="404040"/>
                </a:solidFill>
                <a:latin typeface="Trebuchet MS"/>
                <a:cs typeface="Trebuchet MS"/>
              </a:rPr>
              <a:t>of </a:t>
            </a:r>
            <a:r>
              <a:rPr sz="2000" spc="-5">
                <a:solidFill>
                  <a:srgbClr val="404040"/>
                </a:solidFill>
                <a:latin typeface="Trebuchet MS"/>
                <a:cs typeface="Trebuchet MS"/>
              </a:rPr>
              <a:t>the  </a:t>
            </a:r>
            <a:r>
              <a:rPr sz="2000" spc="-5" smtClean="0">
                <a:solidFill>
                  <a:srgbClr val="404040"/>
                </a:solidFill>
                <a:latin typeface="Trebuchet MS"/>
                <a:cs typeface="Trebuchet MS"/>
              </a:rPr>
              <a:t>skull</a:t>
            </a:r>
            <a:r>
              <a:rPr sz="2000" smtClean="0">
                <a:solidFill>
                  <a:srgbClr val="404040"/>
                </a:solidFill>
                <a:latin typeface="Trebuchet MS"/>
                <a:cs typeface="Trebuchet MS"/>
              </a:rPr>
              <a:t>).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613904" y="2400300"/>
            <a:ext cx="4430267" cy="42717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012691"/>
            <a:ext cx="448309" cy="2845435"/>
          </a:xfrm>
          <a:custGeom>
            <a:avLst/>
            <a:gdLst/>
            <a:ahLst/>
            <a:cxnLst/>
            <a:rect l="l" t="t" r="r" b="b"/>
            <a:pathLst>
              <a:path w="448309" h="2845434">
                <a:moveTo>
                  <a:pt x="0" y="0"/>
                </a:moveTo>
                <a:lnTo>
                  <a:pt x="0" y="2845307"/>
                </a:lnTo>
                <a:lnTo>
                  <a:pt x="448056" y="2845307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50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295635" y="26923"/>
            <a:ext cx="14674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latin typeface="Trebuchet MS"/>
                <a:cs typeface="Trebuchet MS"/>
              </a:rPr>
              <a:t>Dr. </a:t>
            </a:r>
            <a:r>
              <a:rPr sz="1400" spc="-10" dirty="0">
                <a:latin typeface="Trebuchet MS"/>
                <a:cs typeface="Trebuchet MS"/>
              </a:rPr>
              <a:t>Vibhash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Kumar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9084" y="436244"/>
            <a:ext cx="6028690" cy="1674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50000"/>
              </a:lnSpc>
              <a:spcBef>
                <a:spcPts val="100"/>
              </a:spcBef>
              <a:tabLst>
                <a:tab pos="44640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	</a:t>
            </a: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2. </a:t>
            </a:r>
            <a:r>
              <a:rPr sz="2400" b="1" spc="-5" dirty="0">
                <a:solidFill>
                  <a:srgbClr val="404040"/>
                </a:solidFill>
                <a:latin typeface="Trebuchet MS"/>
                <a:cs typeface="Trebuchet MS"/>
              </a:rPr>
              <a:t>Syndesmoses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are joints where two  </a:t>
            </a:r>
            <a:r>
              <a:rPr sz="2400" spc="-10" dirty="0">
                <a:solidFill>
                  <a:srgbClr val="404040"/>
                </a:solidFill>
                <a:latin typeface="Trebuchet MS"/>
                <a:cs typeface="Trebuchet MS"/>
              </a:rPr>
              <a:t>adjacent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bones are join together by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  greater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amount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of </a:t>
            </a:r>
            <a:r>
              <a:rPr sz="2400" spc="-5">
                <a:solidFill>
                  <a:srgbClr val="404040"/>
                </a:solidFill>
                <a:latin typeface="Trebuchet MS"/>
                <a:cs typeface="Trebuchet MS"/>
              </a:rPr>
              <a:t>connective </a:t>
            </a:r>
            <a:r>
              <a:rPr sz="2400" spc="-5" smtClean="0">
                <a:solidFill>
                  <a:srgbClr val="404040"/>
                </a:solidFill>
                <a:latin typeface="Trebuchet MS"/>
                <a:cs typeface="Trebuchet MS"/>
              </a:rPr>
              <a:t>tissue</a:t>
            </a:r>
            <a:r>
              <a:rPr lang="en-US" sz="24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r>
              <a:rPr sz="2400" spc="-5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9084" y="3306571"/>
            <a:ext cx="5303520" cy="16748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50000"/>
              </a:lnSpc>
              <a:spcBef>
                <a:spcPts val="100"/>
              </a:spcBef>
              <a:tabLst>
                <a:tab pos="44640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Eg-interosseous </a:t>
            </a:r>
            <a:r>
              <a:rPr sz="2400" spc="-5">
                <a:solidFill>
                  <a:srgbClr val="404040"/>
                </a:solidFill>
                <a:latin typeface="Trebuchet MS"/>
                <a:cs typeface="Trebuchet MS"/>
              </a:rPr>
              <a:t>radioulanr  </a:t>
            </a:r>
            <a:r>
              <a:rPr sz="2400" spc="-5" smtClean="0">
                <a:solidFill>
                  <a:srgbClr val="404040"/>
                </a:solidFill>
                <a:latin typeface="Trebuchet MS"/>
                <a:cs typeface="Trebuchet MS"/>
              </a:rPr>
              <a:t>joint,inter</a:t>
            </a:r>
            <a:r>
              <a:rPr lang="en-US" sz="2400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smtClean="0">
                <a:solidFill>
                  <a:srgbClr val="404040"/>
                </a:solidFill>
                <a:latin typeface="Trebuchet MS"/>
                <a:cs typeface="Trebuchet MS"/>
              </a:rPr>
              <a:t>osseous </a:t>
            </a:r>
            <a:r>
              <a:rPr sz="2400" spc="-10" smtClean="0">
                <a:solidFill>
                  <a:srgbClr val="404040"/>
                </a:solidFill>
                <a:latin typeface="Trebuchet MS"/>
                <a:cs typeface="Trebuchet MS"/>
              </a:rPr>
              <a:t>tibio</a:t>
            </a:r>
            <a:r>
              <a:rPr lang="en-US" sz="2400" spc="-10" dirty="0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10" smtClean="0">
                <a:solidFill>
                  <a:srgbClr val="404040"/>
                </a:solidFill>
                <a:latin typeface="Trebuchet MS"/>
                <a:cs typeface="Trebuchet MS"/>
              </a:rPr>
              <a:t>fibular</a:t>
            </a:r>
            <a:r>
              <a:rPr sz="2400" spc="85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joint.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658356" y="1089660"/>
            <a:ext cx="5087111" cy="47533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95635" y="26923"/>
            <a:ext cx="14674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latin typeface="Trebuchet MS"/>
                <a:cs typeface="Trebuchet MS"/>
              </a:rPr>
              <a:t>Dr. </a:t>
            </a:r>
            <a:r>
              <a:rPr sz="1400" spc="-10" dirty="0">
                <a:latin typeface="Trebuchet MS"/>
                <a:cs typeface="Trebuchet MS"/>
              </a:rPr>
              <a:t>Vibhash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Kumar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8805" y="660760"/>
            <a:ext cx="6406795" cy="222817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>
              <a:lnSpc>
                <a:spcPct val="150000"/>
              </a:lnSpc>
              <a:spcBef>
                <a:spcPts val="95"/>
              </a:spcBef>
              <a:tabLst>
                <a:tab pos="355600" algn="l"/>
                <a:tab pos="428053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b="1" dirty="0">
                <a:solidFill>
                  <a:srgbClr val="404040"/>
                </a:solidFill>
                <a:latin typeface="Trebuchet MS"/>
                <a:cs typeface="Trebuchet MS"/>
              </a:rPr>
              <a:t>3</a:t>
            </a:r>
            <a:r>
              <a:rPr sz="2400" b="1">
                <a:solidFill>
                  <a:srgbClr val="404040"/>
                </a:solidFill>
                <a:latin typeface="Trebuchet MS"/>
                <a:cs typeface="Trebuchet MS"/>
              </a:rPr>
              <a:t>. </a:t>
            </a:r>
            <a:r>
              <a:rPr sz="2400" b="1" spc="-5" smtClean="0">
                <a:solidFill>
                  <a:srgbClr val="404040"/>
                </a:solidFill>
                <a:latin typeface="Trebuchet MS"/>
                <a:cs typeface="Trebuchet MS"/>
              </a:rPr>
              <a:t>Gomphoses</a:t>
            </a:r>
            <a:r>
              <a:rPr lang="en-US" sz="2400" b="1" spc="-5" dirty="0" smtClean="0">
                <a:solidFill>
                  <a:srgbClr val="404040"/>
                </a:solidFill>
                <a:latin typeface="Trebuchet MS"/>
                <a:cs typeface="Trebuchet MS"/>
              </a:rPr>
              <a:t>(peg and socket)</a:t>
            </a:r>
            <a:r>
              <a:rPr sz="2400" b="1" spc="-5" smtClean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b="1" spc="-5" dirty="0">
                <a:solidFill>
                  <a:srgbClr val="404040"/>
                </a:solidFill>
                <a:latin typeface="Trebuchet MS"/>
                <a:cs typeface="Trebuchet MS"/>
              </a:rPr>
              <a:t>:-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It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is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a specialized 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fibrous joint restricted to fixation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of 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teeth in alveolar</a:t>
            </a:r>
            <a:r>
              <a:rPr sz="2400" spc="3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>
                <a:solidFill>
                  <a:srgbClr val="404040"/>
                </a:solidFill>
                <a:latin typeface="Trebuchet MS"/>
                <a:cs typeface="Trebuchet MS"/>
              </a:rPr>
              <a:t>sockets</a:t>
            </a:r>
            <a:r>
              <a:rPr sz="2400" spc="15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mtClean="0">
                <a:solidFill>
                  <a:srgbClr val="404040"/>
                </a:solidFill>
                <a:latin typeface="Trebuchet MS"/>
                <a:cs typeface="Trebuchet MS"/>
              </a:rPr>
              <a:t>of</a:t>
            </a:r>
            <a:r>
              <a:rPr sz="2400" spc="-5" smtClean="0">
                <a:solidFill>
                  <a:srgbClr val="404040"/>
                </a:solidFill>
                <a:latin typeface="Trebuchet MS"/>
                <a:cs typeface="Trebuchet MS"/>
              </a:rPr>
              <a:t>the 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maxilla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or </a:t>
            </a:r>
            <a:r>
              <a:rPr sz="2400" spc="-5">
                <a:solidFill>
                  <a:srgbClr val="404040"/>
                </a:solidFill>
                <a:latin typeface="Trebuchet MS"/>
                <a:cs typeface="Trebuchet MS"/>
              </a:rPr>
              <a:t>mandible</a:t>
            </a:r>
            <a:r>
              <a:rPr sz="2400" spc="-5" smtClean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r>
              <a:rPr sz="1800" spc="-5" smtClean="0">
                <a:solidFill>
                  <a:srgbClr val="404040"/>
                </a:solidFill>
                <a:latin typeface="Trebuchet MS"/>
                <a:cs typeface="Trebuchet MS"/>
              </a:rPr>
              <a:t>.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557771" y="702563"/>
            <a:ext cx="4728972" cy="52669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95635" y="26923"/>
            <a:ext cx="146748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70" dirty="0">
                <a:latin typeface="Trebuchet MS"/>
                <a:cs typeface="Trebuchet MS"/>
              </a:rPr>
              <a:t>Dr. </a:t>
            </a:r>
            <a:r>
              <a:rPr sz="1400" spc="-10" dirty="0">
                <a:latin typeface="Trebuchet MS"/>
                <a:cs typeface="Trebuchet MS"/>
              </a:rPr>
              <a:t>Vibhash</a:t>
            </a:r>
            <a:r>
              <a:rPr sz="1400" spc="20" dirty="0">
                <a:latin typeface="Trebuchet MS"/>
                <a:cs typeface="Trebuchet MS"/>
              </a:rPr>
              <a:t> </a:t>
            </a:r>
            <a:r>
              <a:rPr sz="1400" spc="-15" dirty="0">
                <a:latin typeface="Trebuchet MS"/>
                <a:cs typeface="Trebuchet MS"/>
              </a:rPr>
              <a:t>Kumar</a:t>
            </a:r>
            <a:endParaRPr sz="1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6310" y="629158"/>
            <a:ext cx="53682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>
                <a:solidFill>
                  <a:srgbClr val="539F20"/>
                </a:solidFill>
              </a:rPr>
              <a:t>CARTILAGINOUS</a:t>
            </a:r>
            <a:r>
              <a:rPr sz="4000" dirty="0">
                <a:solidFill>
                  <a:srgbClr val="539F20"/>
                </a:solidFill>
              </a:rPr>
              <a:t> </a:t>
            </a:r>
            <a:r>
              <a:rPr sz="4000" spc="-5" dirty="0">
                <a:solidFill>
                  <a:srgbClr val="539F20"/>
                </a:solidFill>
              </a:rPr>
              <a:t>JOINTS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756310" y="1515617"/>
            <a:ext cx="7763509" cy="1996439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In this type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of joint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the bones are joined by</a:t>
            </a:r>
            <a:r>
              <a:rPr sz="2400" spc="1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cartilage.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900" spc="350" dirty="0">
                <a:solidFill>
                  <a:srgbClr val="90C225"/>
                </a:solidFill>
                <a:latin typeface="Arial"/>
                <a:cs typeface="Arial"/>
              </a:rPr>
              <a:t>	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There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are two types </a:t>
            </a:r>
            <a:r>
              <a:rPr sz="2400" dirty="0">
                <a:solidFill>
                  <a:srgbClr val="404040"/>
                </a:solidFill>
                <a:latin typeface="Trebuchet MS"/>
                <a:cs typeface="Trebuchet MS"/>
              </a:rPr>
              <a:t>of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cartilaginous</a:t>
            </a:r>
            <a:r>
              <a:rPr sz="2400" spc="6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joints:</a:t>
            </a:r>
            <a:endParaRPr sz="24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1010"/>
              </a:spcBef>
              <a:buClr>
                <a:srgbClr val="90C225"/>
              </a:buClr>
              <a:buSzPct val="79166"/>
              <a:buAutoNum type="arabicPeriod"/>
              <a:tabLst>
                <a:tab pos="355600" algn="l"/>
              </a:tabLst>
            </a:pPr>
            <a:r>
              <a:rPr sz="2400" spc="-15" dirty="0">
                <a:solidFill>
                  <a:srgbClr val="404040"/>
                </a:solidFill>
                <a:latin typeface="Trebuchet MS"/>
                <a:cs typeface="Trebuchet MS"/>
              </a:rPr>
              <a:t>Primary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cartilaginous</a:t>
            </a:r>
            <a:r>
              <a:rPr sz="2400" spc="40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joints</a:t>
            </a:r>
            <a:endParaRPr sz="2400">
              <a:latin typeface="Trebuchet MS"/>
              <a:cs typeface="Trebuchet MS"/>
            </a:endParaRPr>
          </a:p>
          <a:p>
            <a:pPr marL="355600" indent="-342900">
              <a:lnSpc>
                <a:spcPct val="100000"/>
              </a:lnSpc>
              <a:spcBef>
                <a:spcPts val="994"/>
              </a:spcBef>
              <a:buClr>
                <a:srgbClr val="90C225"/>
              </a:buClr>
              <a:buSzPct val="79166"/>
              <a:buAutoNum type="arabicPeriod"/>
              <a:tabLst>
                <a:tab pos="355600" algn="l"/>
              </a:tabLst>
            </a:pP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Secondary cartilaginous</a:t>
            </a:r>
            <a:r>
              <a:rPr sz="2400" spc="55" dirty="0">
                <a:solidFill>
                  <a:srgbClr val="404040"/>
                </a:solidFill>
                <a:latin typeface="Trebuchet MS"/>
                <a:cs typeface="Trebuchet MS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Trebuchet MS"/>
                <a:cs typeface="Trebuchet MS"/>
              </a:rPr>
              <a:t>joints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213</Words>
  <Application>Microsoft Office PowerPoint</Application>
  <PresentationFormat>Custom</PresentationFormat>
  <Paragraphs>136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JOINTS</vt:lpstr>
      <vt:lpstr>Introduction of Joints</vt:lpstr>
      <vt:lpstr>Functions of joint</vt:lpstr>
      <vt:lpstr>Classification of joints</vt:lpstr>
      <vt:lpstr>Structural Classification of Joints</vt:lpstr>
      <vt:lpstr>Structural classification cont…</vt:lpstr>
      <vt:lpstr>Slide 7</vt:lpstr>
      <vt:lpstr>Slide 8</vt:lpstr>
      <vt:lpstr>CARTILAGINOUS JOINTS</vt:lpstr>
      <vt:lpstr>1. Primary cartilaginous joints</vt:lpstr>
      <vt:lpstr>2. Secondary cartilaginous joints</vt:lpstr>
      <vt:lpstr>SYNOVIAL JOINTS</vt:lpstr>
      <vt:lpstr>Characteristic features</vt:lpstr>
      <vt:lpstr>Types of synovial joints</vt:lpstr>
      <vt:lpstr>Plane Joint</vt:lpstr>
      <vt:lpstr>Hinge Joint</vt:lpstr>
      <vt:lpstr>Pivot Joint</vt:lpstr>
      <vt:lpstr>Condylar Joint</vt:lpstr>
      <vt:lpstr>Ellipsoid joint</vt:lpstr>
      <vt:lpstr>Saddle Joint</vt:lpstr>
      <vt:lpstr>Ball-and-Socket Joint</vt:lpstr>
      <vt:lpstr>STRUCTURE OF SYNOVIAL JOINT 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JOINTS</dc:title>
  <cp:lastModifiedBy>Mypc</cp:lastModifiedBy>
  <cp:revision>3</cp:revision>
  <dcterms:created xsi:type="dcterms:W3CDTF">2020-12-21T08:50:32Z</dcterms:created>
  <dcterms:modified xsi:type="dcterms:W3CDTF">2021-02-15T05:54:18Z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2017-11-01T00:00:00Z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2020-12-21T00:00:00Z</vt:filetime>
  </property>
</Properties>
</file>