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NEURON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8434" name="AutoShape 2" descr="Understanding Neurons' Role in the Nervous System"/>
          <p:cNvSpPr>
            <a:spLocks noChangeAspect="1" noChangeArrowheads="1"/>
          </p:cNvSpPr>
          <p:nvPr/>
        </p:nvSpPr>
        <p:spPr bwMode="auto">
          <a:xfrm>
            <a:off x="155575" y="-822325"/>
            <a:ext cx="2286000" cy="1714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8436" name="AutoShape 4" descr="Understanding Neurons' Role in the Nervous System"/>
          <p:cNvSpPr>
            <a:spLocks noChangeAspect="1" noChangeArrowheads="1"/>
          </p:cNvSpPr>
          <p:nvPr/>
        </p:nvSpPr>
        <p:spPr bwMode="auto">
          <a:xfrm>
            <a:off x="155575" y="-822325"/>
            <a:ext cx="2286000" cy="1714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neur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76200"/>
            <a:ext cx="88392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N" altLang="en-US" smtClean="0"/>
              <a:t>Neuron -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IN" dirty="0" smtClean="0"/>
              <a:t>According to no of cytoplasmic processes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IN" dirty="0" err="1" smtClean="0"/>
              <a:t>Unipolar</a:t>
            </a:r>
            <a:r>
              <a:rPr lang="en-IN" dirty="0" smtClean="0"/>
              <a:t>/pseudo </a:t>
            </a:r>
            <a:r>
              <a:rPr lang="en-IN" dirty="0" err="1" smtClean="0"/>
              <a:t>unipolar</a:t>
            </a:r>
            <a:r>
              <a:rPr lang="en-IN" dirty="0" smtClean="0"/>
              <a:t> </a:t>
            </a:r>
            <a:endParaRPr lang="en-IN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IN" dirty="0" smtClean="0"/>
              <a:t>Bipolar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IN" dirty="0" smtClean="0"/>
              <a:t>Multipolar</a:t>
            </a:r>
          </a:p>
          <a:p>
            <a:pPr marL="0" indent="0">
              <a:buFontTx/>
              <a:buNone/>
              <a:defRPr/>
            </a:pPr>
            <a:r>
              <a:rPr lang="en-IN" dirty="0" smtClean="0"/>
              <a:t>According to length of axons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IN" dirty="0" smtClean="0"/>
              <a:t>Golgi type I : Long axon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IN" dirty="0" smtClean="0"/>
              <a:t>Golgi type II : Short </a:t>
            </a:r>
            <a:r>
              <a:rPr lang="en-IN" dirty="0" smtClean="0"/>
              <a:t>axon</a:t>
            </a:r>
          </a:p>
          <a:p>
            <a:pPr marL="514350" indent="-514350">
              <a:buNone/>
              <a:defRPr/>
            </a:pPr>
            <a:r>
              <a:rPr lang="en-US" dirty="0" smtClean="0"/>
              <a:t>[refer page no 49 fig 8.3)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The neuroglia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7638"/>
            <a:ext cx="8229600" cy="43735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en-US" altLang="en-US" sz="2800" dirty="0" smtClean="0"/>
              <a:t>These are the  </a:t>
            </a:r>
            <a:r>
              <a:rPr lang="en-US" altLang="en-US" sz="2800" dirty="0" smtClean="0"/>
              <a:t>supporting </a:t>
            </a:r>
            <a:r>
              <a:rPr lang="en-US" altLang="en-US" sz="2800" dirty="0" smtClean="0"/>
              <a:t>cells of the nervous tissue.</a:t>
            </a:r>
            <a:endParaRPr lang="en-US" altLang="en-US" sz="2800" dirty="0" smtClean="0"/>
          </a:p>
          <a:p>
            <a:pPr algn="just" eaLnBrk="1" hangingPunct="1"/>
            <a:r>
              <a:rPr lang="en-US" altLang="en-US" sz="2800" dirty="0" smtClean="0"/>
              <a:t>They are more numerous than neurons</a:t>
            </a:r>
          </a:p>
          <a:p>
            <a:pPr algn="just" eaLnBrk="1" hangingPunct="1"/>
            <a:r>
              <a:rPr lang="en-US" altLang="en-US" sz="2800" dirty="0" smtClean="0"/>
              <a:t>They supply nutrients to the neurons and help maintain the electrical </a:t>
            </a:r>
            <a:r>
              <a:rPr lang="en-US" altLang="en-US" sz="2800" dirty="0" smtClean="0"/>
              <a:t>potential.</a:t>
            </a:r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N" altLang="en-US" smtClean="0"/>
              <a:t>Neuroglia - Types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4582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buFont typeface="Times" pitchFamily="18" charset="0"/>
              <a:buAutoNum type="arabicPeriod"/>
            </a:pPr>
            <a:r>
              <a:rPr lang="en-IN" altLang="en-US" smtClean="0"/>
              <a:t>Astrocytes : blood brain barrier</a:t>
            </a:r>
          </a:p>
          <a:p>
            <a:pPr marL="514350" indent="-514350">
              <a:buFont typeface="Times" pitchFamily="18" charset="0"/>
              <a:buAutoNum type="arabicPeriod"/>
            </a:pPr>
            <a:r>
              <a:rPr lang="en-IN" altLang="en-US" smtClean="0"/>
              <a:t>Oligodendrocytes: form myelin sheath in CNS</a:t>
            </a:r>
          </a:p>
          <a:p>
            <a:pPr marL="514350" indent="-514350">
              <a:buFont typeface="Times" pitchFamily="18" charset="0"/>
              <a:buAutoNum type="arabicPeriod"/>
            </a:pPr>
            <a:r>
              <a:rPr lang="en-IN" altLang="en-US" smtClean="0"/>
              <a:t>Microglial cells : perivascular coat of blood vessel in CNS, It is phagocytic</a:t>
            </a:r>
          </a:p>
          <a:p>
            <a:pPr marL="514350" indent="-514350">
              <a:buFont typeface="Times" pitchFamily="18" charset="0"/>
              <a:buAutoNum type="arabicPeriod"/>
            </a:pPr>
            <a:r>
              <a:rPr lang="en-IN" altLang="en-US" smtClean="0"/>
              <a:t>Ependyma : ventricles of brain and central canal of spinal cord</a:t>
            </a:r>
          </a:p>
          <a:p>
            <a:pPr marL="514350" indent="-514350">
              <a:buFont typeface="Times" pitchFamily="18" charset="0"/>
              <a:buAutoNum type="arabicPeriod"/>
            </a:pPr>
            <a:r>
              <a:rPr lang="en-IN" altLang="en-US" smtClean="0"/>
              <a:t>Schwann cells : Forms myelin sheath in PNS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Nerve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Collection of </a:t>
            </a:r>
            <a:r>
              <a:rPr lang="en-US" dirty="0" err="1" smtClean="0"/>
              <a:t>cytoplasmic</a:t>
            </a:r>
            <a:r>
              <a:rPr lang="en-US" dirty="0" smtClean="0"/>
              <a:t> processes of neurons.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N" altLang="en-US" smtClean="0"/>
              <a:t>SYNAPSE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IN" sz="2800" dirty="0" smtClean="0"/>
              <a:t>Junction between the neurons</a:t>
            </a:r>
          </a:p>
          <a:p>
            <a:pPr marL="0" indent="0">
              <a:buFontTx/>
              <a:buNone/>
              <a:defRPr/>
            </a:pPr>
            <a:r>
              <a:rPr lang="en-IN" sz="2800" dirty="0" smtClean="0"/>
              <a:t>Types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IN" sz="2800" dirty="0" err="1" smtClean="0"/>
              <a:t>Axo</a:t>
            </a:r>
            <a:r>
              <a:rPr lang="en-IN" sz="2800" dirty="0" smtClean="0"/>
              <a:t> </a:t>
            </a:r>
            <a:r>
              <a:rPr lang="en-IN" sz="2800" dirty="0" err="1" smtClean="0"/>
              <a:t>dendritic</a:t>
            </a:r>
            <a:r>
              <a:rPr lang="en-IN" sz="2800" dirty="0" smtClean="0"/>
              <a:t> </a:t>
            </a:r>
            <a:r>
              <a:rPr lang="en-IN" sz="2800" dirty="0" smtClean="0"/>
              <a:t>synapse : between axon and dendrite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IN" sz="2800" dirty="0" err="1" smtClean="0"/>
              <a:t>Axo</a:t>
            </a:r>
            <a:r>
              <a:rPr lang="en-IN" sz="2800" dirty="0" smtClean="0"/>
              <a:t> somatic </a:t>
            </a:r>
            <a:r>
              <a:rPr lang="en-IN" sz="2800" dirty="0" smtClean="0"/>
              <a:t>synapse: axon and cell </a:t>
            </a:r>
            <a:r>
              <a:rPr lang="en-IN" sz="2800" dirty="0" smtClean="0"/>
              <a:t>body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err="1" smtClean="0"/>
              <a:t>Axo</a:t>
            </a:r>
            <a:r>
              <a:rPr lang="en-US" sz="2800" dirty="0" smtClean="0"/>
              <a:t> axonal synapse: axon of one neuron and axon of another neuron.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dirty="0" err="1" smtClean="0"/>
              <a:t>Dendro</a:t>
            </a:r>
            <a:r>
              <a:rPr lang="en-US" sz="2800" dirty="0" smtClean="0"/>
              <a:t> </a:t>
            </a:r>
            <a:r>
              <a:rPr lang="en-US" sz="2800" dirty="0" err="1" smtClean="0"/>
              <a:t>dendritic:dendrite</a:t>
            </a:r>
            <a:r>
              <a:rPr lang="en-US" sz="2800" dirty="0" smtClean="0"/>
              <a:t> of one neuron and dendrite of another </a:t>
            </a:r>
            <a:r>
              <a:rPr lang="en-US" sz="2800" dirty="0" err="1" smtClean="0"/>
              <a:t>rneuron</a:t>
            </a:r>
            <a:r>
              <a:rPr lang="en-US" sz="2800" dirty="0" smtClean="0"/>
              <a:t>.</a:t>
            </a:r>
            <a:endParaRPr lang="en-I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21186" name="Picture 2" descr="https://pmgbiology.files.wordpress.com/2015/02/synap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533400"/>
            <a:ext cx="73152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Neurotransmitters.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Impulses are transmitted across a synapse by neurotransmitters : acetylcholine, dopamine, serotonin, histamine, GABA, </a:t>
            </a:r>
            <a:r>
              <a:rPr lang="en-IN" dirty="0" err="1" smtClean="0"/>
              <a:t>glycine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Grey and white matter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Sections through brain and spinal cord show whitish and dark </a:t>
            </a:r>
            <a:r>
              <a:rPr lang="en-US" dirty="0" err="1" smtClean="0"/>
              <a:t>greyish</a:t>
            </a:r>
            <a:r>
              <a:rPr lang="en-US" dirty="0" smtClean="0"/>
              <a:t> areas.</a:t>
            </a:r>
          </a:p>
          <a:p>
            <a:r>
              <a:rPr lang="en-US" dirty="0" smtClean="0"/>
              <a:t>They are called white matter and grey matter respectively.</a:t>
            </a:r>
          </a:p>
          <a:p>
            <a:r>
              <a:rPr lang="en-US" dirty="0" smtClean="0"/>
              <a:t>The white matter contains predominantly </a:t>
            </a:r>
            <a:r>
              <a:rPr lang="en-US" dirty="0" err="1" smtClean="0"/>
              <a:t>myelinated</a:t>
            </a:r>
            <a:r>
              <a:rPr lang="en-US" dirty="0" smtClean="0"/>
              <a:t> fibers.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       The Nervous System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600" smtClean="0"/>
              <a:t>The nervous system coordinates all body functions, enabling a person to adapt to changes in internal  and external environment</a:t>
            </a:r>
          </a:p>
          <a:p>
            <a:pPr eaLnBrk="1" hangingPunct="1"/>
            <a:r>
              <a:rPr lang="en-US" altLang="en-US" sz="3600" smtClean="0"/>
              <a:t>The nervous system is composed mainly of the nerve cells (neurons) and supporting cells (neuroglial cells)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b="1" smtClean="0">
                <a:solidFill>
                  <a:srgbClr val="FFFF00"/>
                </a:solidFill>
              </a:rPr>
              <a:t>The NEURON</a:t>
            </a:r>
          </a:p>
        </p:txBody>
      </p:sp>
      <p:sp>
        <p:nvSpPr>
          <p:cNvPr id="128003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5105400" y="1676400"/>
            <a:ext cx="4038600" cy="44227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en-US" altLang="en-US" sz="2800" smtClean="0"/>
              <a:t>The nervous system is composed of </a:t>
            </a:r>
            <a:r>
              <a:rPr lang="en-US" altLang="en-US" sz="2800" smtClean="0">
                <a:solidFill>
                  <a:srgbClr val="C00000"/>
                </a:solidFill>
              </a:rPr>
              <a:t>neurons,</a:t>
            </a:r>
            <a:r>
              <a:rPr lang="en-US" altLang="en-US" sz="2800" smtClean="0"/>
              <a:t> which produce and conduct electrochemical impulses and supporting cells, which assist the functions of neurons. </a:t>
            </a:r>
          </a:p>
        </p:txBody>
      </p:sp>
      <p:pic>
        <p:nvPicPr>
          <p:cNvPr id="3076" name="Picture 4" descr="Neuron, structu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219200"/>
            <a:ext cx="5029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/>
      <p:bldP spid="12800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smtClean="0"/>
          </a:p>
        </p:txBody>
      </p:sp>
      <p:sp>
        <p:nvSpPr>
          <p:cNvPr id="4100" name="object 4"/>
          <p:cNvSpPr>
            <a:spLocks noChangeArrowheads="1"/>
          </p:cNvSpPr>
          <p:nvPr/>
        </p:nvSpPr>
        <p:spPr bwMode="auto">
          <a:xfrm>
            <a:off x="381000" y="304800"/>
            <a:ext cx="7924800" cy="6096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 altLang="en-US" smtClean="0"/>
          </a:p>
        </p:txBody>
      </p:sp>
      <p:pic>
        <p:nvPicPr>
          <p:cNvPr id="5123" name="Picture 4" descr="Neuron, structure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381000" y="1066800"/>
            <a:ext cx="9829800" cy="5227638"/>
          </a:xfrm>
          <a:noFill/>
          <a:ln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The neuron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114800"/>
          </a:xfrm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 eaLnBrk="1" hangingPunct="1">
              <a:buFontTx/>
              <a:buNone/>
              <a:defRPr/>
            </a:pPr>
            <a:r>
              <a:rPr lang="en-US" altLang="en-US" dirty="0" smtClean="0"/>
              <a:t>This is the basic conducting cell of the nervous system. Highly specialized but cannot reproduce itself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n-US" altLang="en-US" dirty="0" smtClean="0"/>
              <a:t>Main parts</a:t>
            </a:r>
          </a:p>
          <a:p>
            <a:pPr marL="742950" indent="-742950" algn="just" eaLnBrk="1" hangingPunct="1">
              <a:buFont typeface="+mj-lt"/>
              <a:buAutoNum type="arabicPeriod"/>
              <a:defRPr/>
            </a:pPr>
            <a:r>
              <a:rPr lang="en-US" altLang="en-US" dirty="0" smtClean="0"/>
              <a:t>Cell body</a:t>
            </a:r>
          </a:p>
          <a:p>
            <a:pPr marL="742950" indent="-742950" algn="just" eaLnBrk="1" hangingPunct="1">
              <a:buFont typeface="+mj-lt"/>
              <a:buAutoNum type="arabicPeriod"/>
              <a:defRPr/>
            </a:pPr>
            <a:r>
              <a:rPr lang="en-US" altLang="en-US" dirty="0" smtClean="0"/>
              <a:t>Axon</a:t>
            </a:r>
          </a:p>
          <a:p>
            <a:pPr marL="742950" indent="-742950" algn="just" eaLnBrk="1" hangingPunct="1">
              <a:buFont typeface="+mj-lt"/>
              <a:buAutoNum type="arabicPeriod"/>
              <a:defRPr/>
            </a:pPr>
            <a:r>
              <a:rPr lang="en-US" altLang="en-US" dirty="0" smtClean="0"/>
              <a:t>Dendrites.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N" altLang="en-US" smtClean="0"/>
              <a:t>1. Cell body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IN" altLang="en-US" sz="2400" smtClean="0"/>
              <a:t>Cytoplasm of cell body is covered by cell membrane with centrally placed nucleus</a:t>
            </a:r>
          </a:p>
          <a:p>
            <a:pPr algn="just"/>
            <a:r>
              <a:rPr lang="en-IN" altLang="en-US" sz="2400" smtClean="0"/>
              <a:t>Cytoplasm contain mitochondria, golgi apparatus, ribosomes and lysosomes</a:t>
            </a:r>
          </a:p>
          <a:p>
            <a:pPr algn="just"/>
            <a:r>
              <a:rPr lang="en-IN" altLang="en-US" sz="2400" smtClean="0"/>
              <a:t>Cytoplasm contains a granular material called Nissl substances, composed of RER</a:t>
            </a:r>
          </a:p>
          <a:p>
            <a:pPr algn="just"/>
            <a:r>
              <a:rPr lang="en-IN" altLang="en-US" sz="2400" smtClean="0"/>
              <a:t>Neurofibrils are also present</a:t>
            </a:r>
          </a:p>
          <a:p>
            <a:pPr algn="just"/>
            <a:r>
              <a:rPr lang="en-IN" altLang="en-US" sz="2400" smtClean="0"/>
              <a:t>Cytoplasmic processes are axons and dendrites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2. Axon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114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en-US" altLang="en-US" smtClean="0"/>
              <a:t>The axon is a long cytoplasmic extension from the cell body.  </a:t>
            </a:r>
          </a:p>
          <a:p>
            <a:pPr algn="just" eaLnBrk="1" hangingPunct="1"/>
            <a:r>
              <a:rPr lang="en-US" altLang="en-US" smtClean="0"/>
              <a:t>Axon is a long process with myelin sheath. This conducts impulses away from the cell body.</a:t>
            </a:r>
          </a:p>
          <a:p>
            <a:pPr algn="just" eaLnBrk="1" hangingPunct="1"/>
            <a:r>
              <a:rPr lang="en-US" altLang="en-US" smtClean="0"/>
              <a:t>Term nerve fiber is used for this</a:t>
            </a:r>
          </a:p>
          <a:p>
            <a:pPr algn="just" eaLnBrk="1" hangingPunct="1"/>
            <a:r>
              <a:rPr lang="en-US" altLang="en-US" smtClean="0"/>
              <a:t>Side branches called collateral branches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N" altLang="en-US" smtClean="0"/>
              <a:t>Dendrites 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 bwMode="auto">
          <a:xfrm>
            <a:off x="304800" y="1600200"/>
            <a:ext cx="83820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altLang="en-US" smtClean="0"/>
              <a:t>The dendrites are short, thick, diffuse branching processes that extend from cell body.</a:t>
            </a:r>
          </a:p>
          <a:p>
            <a:pPr algn="just"/>
            <a:r>
              <a:rPr lang="en-US" altLang="en-US" smtClean="0"/>
              <a:t> function is to receive impulses and conduct them towards the cell body.</a:t>
            </a:r>
          </a:p>
          <a:p>
            <a:pPr algn="just"/>
            <a:r>
              <a:rPr lang="en-US" altLang="en-US" smtClean="0"/>
              <a:t>Some dendrites contain minute spines to increase surface area</a:t>
            </a:r>
          </a:p>
          <a:p>
            <a:pPr algn="just"/>
            <a:r>
              <a:rPr lang="en-IN" altLang="en-US" smtClean="0"/>
              <a:t>It contain nissl substances which absent in axon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470</Words>
  <Application>Microsoft Office PowerPoint</Application>
  <PresentationFormat>On-screen Show (4:3)</PresentationFormat>
  <Paragraphs>63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NEURON</vt:lpstr>
      <vt:lpstr>       The Nervous System</vt:lpstr>
      <vt:lpstr>The NEURON</vt:lpstr>
      <vt:lpstr>Slide 4</vt:lpstr>
      <vt:lpstr>Slide 5</vt:lpstr>
      <vt:lpstr>The neuron</vt:lpstr>
      <vt:lpstr>1. Cell body </vt:lpstr>
      <vt:lpstr>2. Axon</vt:lpstr>
      <vt:lpstr>Dendrites </vt:lpstr>
      <vt:lpstr>Slide 10</vt:lpstr>
      <vt:lpstr>Neuron - types</vt:lpstr>
      <vt:lpstr>The neuroglia</vt:lpstr>
      <vt:lpstr>Neuroglia - Types</vt:lpstr>
      <vt:lpstr>Nerve </vt:lpstr>
      <vt:lpstr>SYNAPSE</vt:lpstr>
      <vt:lpstr>Slide 16</vt:lpstr>
      <vt:lpstr>Neurotransmitters.</vt:lpstr>
      <vt:lpstr>Grey and white matter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NEURON</dc:title>
  <dc:creator>Mypc</dc:creator>
  <cp:lastModifiedBy>Mypc</cp:lastModifiedBy>
  <cp:revision>1</cp:revision>
  <dcterms:created xsi:type="dcterms:W3CDTF">2006-08-16T00:00:00Z</dcterms:created>
  <dcterms:modified xsi:type="dcterms:W3CDTF">2021-03-10T10:29:32Z</dcterms:modified>
</cp:coreProperties>
</file>